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318" r:id="rId6"/>
    <p:sldId id="271" r:id="rId7"/>
    <p:sldId id="317" r:id="rId8"/>
    <p:sldId id="319" r:id="rId9"/>
    <p:sldId id="337" r:id="rId10"/>
    <p:sldId id="321" r:id="rId11"/>
    <p:sldId id="341" r:id="rId12"/>
    <p:sldId id="342" r:id="rId13"/>
    <p:sldId id="344" r:id="rId14"/>
    <p:sldId id="346" r:id="rId15"/>
    <p:sldId id="348" r:id="rId16"/>
    <p:sldId id="325" r:id="rId17"/>
    <p:sldId id="326" r:id="rId18"/>
    <p:sldId id="327" r:id="rId19"/>
    <p:sldId id="334" r:id="rId20"/>
    <p:sldId id="335" r:id="rId21"/>
    <p:sldId id="336" r:id="rId22"/>
  </p:sldIdLst>
  <p:sldSz cx="9144000" cy="6858000" type="screen4x3"/>
  <p:notesSz cx="6805613" cy="99393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0">
          <p15:clr>
            <a:srgbClr val="A4A3A4"/>
          </p15:clr>
        </p15:guide>
        <p15:guide id="2" pos="55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élène Mourgue d'Algue" initials="moh" lastIdx="3" clrIdx="0"/>
  <p:cmAuthor id="1" name="Graciela Schütz" initials="SGr" lastIdx="3" clrIdx="1">
    <p:extLst/>
  </p:cmAuthor>
  <p:cmAuthor id="2" name="Christian Hauri" initials="CH" lastIdx="5" clrIdx="2">
    <p:extLst/>
  </p:cmAuthor>
  <p:cmAuthor id="3" name="Schuetze Bertram, I4" initials="SBI" lastIdx="2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7CC"/>
    <a:srgbClr val="DBF1FF"/>
    <a:srgbClr val="B9D5F1"/>
    <a:srgbClr val="2D2D8A"/>
    <a:srgbClr val="ED181E"/>
    <a:srgbClr val="FFFF99"/>
    <a:srgbClr val="FFFFCC"/>
    <a:srgbClr val="FFFF66"/>
    <a:srgbClr val="FC70A2"/>
    <a:srgbClr val="689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43" autoAdjust="0"/>
    <p:restoredTop sz="92636" autoAdjust="0"/>
  </p:normalViewPr>
  <p:slideViewPr>
    <p:cSldViewPr snapToGrid="0">
      <p:cViewPr varScale="1">
        <p:scale>
          <a:sx n="89" d="100"/>
          <a:sy n="89" d="100"/>
        </p:scale>
        <p:origin x="1242" y="84"/>
      </p:cViewPr>
      <p:guideLst>
        <p:guide orient="horz" pos="2680"/>
        <p:guide pos="55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214" y="-11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773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773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EAADC9-3E17-4CE7-9846-FEFD85B24F05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243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773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524" y="4720909"/>
            <a:ext cx="4990571" cy="447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773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54C692-9735-49A7-B417-3395BF8F9B8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45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4395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1496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dirty="0" smtClean="0"/>
          </a:p>
        </p:txBody>
      </p:sp>
      <p:sp>
        <p:nvSpPr>
          <p:cNvPr id="23555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1pPr>
            <a:lvl2pPr marL="742893" indent="-285728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2pPr>
            <a:lvl3pPr marL="1142913" indent="-228582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3pPr>
            <a:lvl4pPr marL="1600077" indent="-228582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4pPr>
            <a:lvl5pPr marL="2057243" indent="-228582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5pPr>
            <a:lvl6pPr marL="2514408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6pPr>
            <a:lvl7pPr marL="2971572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7pPr>
            <a:lvl8pPr marL="3428738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8pPr>
            <a:lvl9pPr marL="3885903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9pPr>
          </a:lstStyle>
          <a:p>
            <a:pPr eaLnBrk="1" hangingPunct="1"/>
            <a:fld id="{42E174B6-722F-4570-9DDD-3A1D32B5024A}" type="slidenum">
              <a:rPr lang="de-DE" sz="1200"/>
              <a:pPr eaLnBrk="1" hangingPunct="1"/>
              <a:t>8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3499388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CH" smtClean="0"/>
              <a:t>Wie gsieht denn eigetli die rechtlich Situation us für Mensche mit Behinderige? Artikel 8 vo de Bundesverfassig seit: „Niemand darf diskriminiert werden, namentlich nicht wegen der Herkunft, der Rasse, und so witer oder wegen einer körperlichen, geistigen oder psychischen Behinderung.</a:t>
            </a:r>
            <a:r>
              <a:rPr lang="de-CH" altLang="de-DE" smtClean="0"/>
              <a:t>“</a:t>
            </a:r>
            <a:endParaRPr lang="de-DE" smtClean="0"/>
          </a:p>
        </p:txBody>
      </p:sp>
      <p:sp>
        <p:nvSpPr>
          <p:cNvPr id="25603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1pPr>
            <a:lvl2pPr marL="742893" indent="-285728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2pPr>
            <a:lvl3pPr marL="1142913" indent="-228582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3pPr>
            <a:lvl4pPr marL="1600077" indent="-228582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4pPr>
            <a:lvl5pPr marL="2057243" indent="-228582" eaLnBrk="0" hangingPunct="0"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5pPr>
            <a:lvl6pPr marL="2514408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6pPr>
            <a:lvl7pPr marL="2971572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7pPr>
            <a:lvl8pPr marL="3428738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8pPr>
            <a:lvl9pPr marL="3885903" indent="-22858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ill Sans MT" pitchFamily="34" charset="0"/>
                <a:ea typeface="MS PGothic" pitchFamily="34" charset="-128"/>
              </a:defRPr>
            </a:lvl9pPr>
          </a:lstStyle>
          <a:p>
            <a:pPr eaLnBrk="1" hangingPunct="1"/>
            <a:fld id="{C50ED572-D20F-4052-9ED8-A1EE21AE5989}" type="slidenum">
              <a:rPr lang="de-DE" sz="1200"/>
              <a:pPr eaLnBrk="1" hangingPunct="1"/>
              <a:t>10</a:t>
            </a:fld>
            <a:endParaRPr lang="de-DE" sz="1200"/>
          </a:p>
        </p:txBody>
      </p:sp>
    </p:spTree>
    <p:extLst>
      <p:ext uri="{BB962C8B-B14F-4D97-AF65-F5344CB8AC3E}">
        <p14:creationId xmlns:p14="http://schemas.microsoft.com/office/powerpoint/2010/main" val="27234095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3888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83324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5588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6989" y="2320926"/>
            <a:ext cx="7429500" cy="2773363"/>
          </a:xfrm>
        </p:spPr>
        <p:txBody>
          <a:bodyPr/>
          <a:lstStyle>
            <a:lvl1pPr>
              <a:defRPr sz="5200"/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75" y="5299075"/>
            <a:ext cx="7429500" cy="1055688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pic>
        <p:nvPicPr>
          <p:cNvPr id="6" name="Picture 40" descr="hermes-schriftzu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4502" y="6404010"/>
            <a:ext cx="1592263" cy="250825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 userDrawn="1"/>
        </p:nvGraphicFramePr>
        <p:xfrm>
          <a:off x="573932" y="177610"/>
          <a:ext cx="8151778" cy="1230385"/>
        </p:xfrm>
        <a:graphic>
          <a:graphicData uri="http://schemas.openxmlformats.org/drawingml/2006/table">
            <a:tbl>
              <a:tblPr/>
              <a:tblGrid>
                <a:gridCol w="4028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038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${h5_logo}</a:t>
                      </a:r>
                      <a:endParaRPr lang="de-CH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120" marR="441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de-CH" sz="700" dirty="0">
                          <a:latin typeface="Arial"/>
                          <a:ea typeface="Calibri"/>
                          <a:cs typeface="Times New Roman"/>
                        </a:rPr>
                        <a:t>${h5_firma1}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>
                          <a:latin typeface="Arial"/>
                          <a:ea typeface="Calibri"/>
                          <a:cs typeface="Times New Roman"/>
                        </a:rPr>
                        <a:t>${h5_firma2}</a:t>
                      </a:r>
                      <a:endParaRPr lang="de-CH" sz="7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120" marR="441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 dirty="0"/>
          </a:p>
        </p:txBody>
      </p:sp>
      <p:pic>
        <p:nvPicPr>
          <p:cNvPr id="5" name="Picture 47" descr="hermes_schriftzug_blau_3366c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1513" y="6522465"/>
            <a:ext cx="1181100" cy="1857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pic>
        <p:nvPicPr>
          <p:cNvPr id="4" name="Picture 47" descr="hermes_schriftzug_blau_3366c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1513" y="6522465"/>
            <a:ext cx="1181100" cy="1857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6018F6D-244B-4F7C-8B83-ABD354FEA9AA}" type="datetime1">
              <a:rPr lang="de-CH" smtClean="0"/>
              <a:t>26.09.2017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AED6F7E-3FF8-47FA-845C-22A630F5684A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0478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>
              <a:latin typeface="Arial" charset="0"/>
            </a:endParaRP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323851"/>
            <a:ext cx="7461251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Der Titel kann einzeilig sein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6" y="1449389"/>
            <a:ext cx="7472363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Um den </a:t>
            </a:r>
            <a:r>
              <a:rPr lang="en-GB" dirty="0" err="1" smtClean="0"/>
              <a:t>Fliesstext</a:t>
            </a:r>
            <a:r>
              <a:rPr lang="en-GB" dirty="0" smtClean="0"/>
              <a:t> </a:t>
            </a:r>
            <a:r>
              <a:rPr lang="en-GB" dirty="0" err="1" smtClean="0"/>
              <a:t>übersichtlich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halten</a:t>
            </a:r>
            <a:r>
              <a:rPr lang="en-GB" dirty="0" smtClean="0"/>
              <a:t>, </a:t>
            </a:r>
            <a:r>
              <a:rPr lang="en-GB" dirty="0" err="1" smtClean="0"/>
              <a:t>sollten</a:t>
            </a:r>
            <a:r>
              <a:rPr lang="en-GB" dirty="0" smtClean="0"/>
              <a:t> </a:t>
            </a:r>
            <a:r>
              <a:rPr lang="en-GB" dirty="0" err="1" smtClean="0"/>
              <a:t>Abschnitte</a:t>
            </a:r>
            <a:endParaRPr lang="en-GB" dirty="0" smtClean="0"/>
          </a:p>
          <a:p>
            <a:pPr lvl="0"/>
            <a:r>
              <a:rPr lang="en-GB" dirty="0" err="1" smtClean="0"/>
              <a:t>gemacht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. </a:t>
            </a:r>
            <a:r>
              <a:rPr lang="en-GB" dirty="0" err="1" smtClean="0"/>
              <a:t>Diese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besseren</a:t>
            </a:r>
            <a:r>
              <a:rPr lang="en-GB" dirty="0" smtClean="0"/>
              <a:t> </a:t>
            </a:r>
            <a:r>
              <a:rPr lang="en-GB" dirty="0" err="1" smtClean="0"/>
              <a:t>Lesbarkeit</a:t>
            </a:r>
            <a:endParaRPr lang="en-GB" dirty="0" smtClean="0"/>
          </a:p>
          <a:p>
            <a:pPr lvl="0"/>
            <a:r>
              <a:rPr lang="en-GB" dirty="0" err="1" smtClean="0"/>
              <a:t>jeweils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Blindzeile</a:t>
            </a:r>
            <a:r>
              <a:rPr lang="en-GB" dirty="0" smtClean="0"/>
              <a:t> </a:t>
            </a:r>
            <a:r>
              <a:rPr lang="en-GB" dirty="0" err="1" smtClean="0"/>
              <a:t>getrennt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die </a:t>
            </a:r>
            <a:r>
              <a:rPr lang="en-GB" dirty="0" err="1" smtClean="0"/>
              <a:t>Formate</a:t>
            </a:r>
            <a:r>
              <a:rPr lang="en-GB" dirty="0" smtClean="0"/>
              <a:t> des </a:t>
            </a:r>
            <a:r>
              <a:rPr lang="en-GB" dirty="0" err="1" smtClean="0"/>
              <a:t>Vorlagentextes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85877" y="6323013"/>
            <a:ext cx="74961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sz="4400" dirty="0" smtClean="0"/>
              <a:t>Projektname</a:t>
            </a:r>
            <a:br>
              <a:rPr lang="de-CH" sz="4400" dirty="0" smtClean="0"/>
            </a:br>
            <a:r>
              <a:rPr lang="de-CH" sz="4400" dirty="0" smtClean="0"/>
              <a:t>Accessibility (AX)</a:t>
            </a:r>
            <a:br>
              <a:rPr lang="de-CH" sz="4400" dirty="0" smtClean="0"/>
            </a:br>
            <a:endParaRPr lang="de-CH" sz="4400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Datum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de-CH" dirty="0" smtClean="0"/>
              <a:t>Gesetzliche Grundlagen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Art. 8 Rechtsgleichheit, </a:t>
            </a:r>
            <a:r>
              <a:rPr lang="de-DE" dirty="0" smtClean="0"/>
              <a:t>Bundesverfassung:</a:t>
            </a:r>
          </a:p>
          <a:p>
            <a:pPr lvl="1"/>
            <a:r>
              <a:rPr lang="de-DE" dirty="0" smtClean="0"/>
              <a:t>„Niemand </a:t>
            </a:r>
            <a:r>
              <a:rPr lang="de-DE" dirty="0"/>
              <a:t>darf diskriminiert werden, namentlich nicht wegen der Herkunft, der Rasse, (...) oder wegen einer körperlichen, geistigen oder psychischen Behinderung.</a:t>
            </a:r>
            <a:r>
              <a:rPr lang="de-DE" altLang="de-DE" dirty="0"/>
              <a:t>“</a:t>
            </a:r>
          </a:p>
          <a:p>
            <a:r>
              <a:rPr lang="de-CH" dirty="0"/>
              <a:t>Art. 1 Behindertengleichstellungsgesetz (BehiG): </a:t>
            </a:r>
          </a:p>
          <a:p>
            <a:pPr lvl="1"/>
            <a:r>
              <a:rPr lang="de-CH" dirty="0">
                <a:ea typeface="+mn-ea"/>
                <a:cs typeface="+mn-cs"/>
              </a:rPr>
              <a:t>1 Das Gesetz hat zum Zweck, Benachteiligungen zu verhindern, zu verringern oder zu beseitigen, denen Menschen mit Behinderungen ausgesetzt sind.</a:t>
            </a:r>
          </a:p>
          <a:p>
            <a:pPr lvl="1"/>
            <a:r>
              <a:rPr lang="de-CH" dirty="0">
                <a:ea typeface="+mn-ea"/>
                <a:cs typeface="+mn-cs"/>
              </a:rPr>
              <a:t>2 Es setzt Rahmenbedingungen, die es Menschen mit Behinderungen erleichtern, am gesellschaftlichen Leben teilzunehmen und insbesondere selbstständig soziale Kontakte zu pflegen, sich aus- und fortzubilden und eine Erwerbstätigkeit auszuüben.</a:t>
            </a:r>
            <a:endParaRPr lang="de-DE" altLang="de-DE" dirty="0">
              <a:ea typeface="+mn-ea"/>
              <a:cs typeface="+mn-cs"/>
            </a:endParaRPr>
          </a:p>
          <a:p>
            <a:endParaRPr lang="de-DE" sz="24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de-CH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708660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26F95402-59AD-4C9C-8820-9DE2B87E3854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29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de-CH" dirty="0" smtClean="0"/>
              <a:t>Gesetzliche Grundlagen (ff)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Behindertengleichstellungsverordnung (BehiV):</a:t>
            </a:r>
          </a:p>
          <a:p>
            <a:pPr lvl="1"/>
            <a:r>
              <a:rPr lang="de-CH" dirty="0" smtClean="0"/>
              <a:t>Art. 9: Die Bundesverwaltung ergreift die notwendigen Massnahmen um Dienstleistungen zugänglich zu machen. </a:t>
            </a:r>
          </a:p>
          <a:p>
            <a:pPr lvl="1"/>
            <a:r>
              <a:rPr lang="de-CH" dirty="0" smtClean="0"/>
              <a:t>Art. 10: Informationen über das Internet müssen zugänglich sein. Dazu werden die notwendigen Richtlinien erlassen. </a:t>
            </a:r>
          </a:p>
          <a:p>
            <a:pPr marL="857250" lvl="2" indent="0">
              <a:buNone/>
            </a:pPr>
            <a:r>
              <a:rPr lang="de-CH" dirty="0" smtClean="0">
                <a:sym typeface="Wingdings" panose="05000000000000000000" pitchFamily="2" charset="2"/>
              </a:rPr>
              <a:t> P028: Richtlinien zur Gestaltung von barrierefreien Webseiten. </a:t>
            </a:r>
          </a:p>
          <a:p>
            <a:pPr marL="857250" lvl="2" indent="0">
              <a:buNone/>
            </a:pPr>
            <a:endParaRPr lang="de-CH" dirty="0" smtClean="0"/>
          </a:p>
          <a:p>
            <a:pPr marL="719138" lvl="2" indent="0">
              <a:buNone/>
            </a:pPr>
            <a:r>
              <a:rPr lang="de-CH" sz="1600" b="1" dirty="0" smtClean="0"/>
              <a:t>Bemerkung: Der Geltungsbereich der BehiV ist die zentrale Bundesverwaltung. Für andere öffentlichen Institutionen ist der eCH-Standard 0059 heranzuziehen. </a:t>
            </a:r>
            <a:endParaRPr lang="de-CH" sz="1600" b="1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AED6F7E-3FF8-47FA-845C-22A630F5684A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585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dirty="0"/>
              <a:t>Gesetzliche Grundlagen (ff</a:t>
            </a:r>
            <a:r>
              <a:rPr lang="de-CH" dirty="0" smtClean="0"/>
              <a:t>)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0" hangingPunct="0">
              <a:spcBef>
                <a:spcPts val="600"/>
              </a:spcBef>
            </a:pPr>
            <a:r>
              <a:rPr lang="de-CH" sz="2400" dirty="0"/>
              <a:t>UNO-Behindertenrechtskonvention</a:t>
            </a:r>
            <a:endParaRPr lang="de-DE" altLang="de-DE" sz="2400" b="1" dirty="0" smtClean="0">
              <a:solidFill>
                <a:schemeClr val="tx1"/>
              </a:solidFill>
            </a:endParaRPr>
          </a:p>
          <a:p>
            <a:pPr lvl="1" eaLnBrk="0" hangingPunct="0">
              <a:spcBef>
                <a:spcPts val="600"/>
              </a:spcBef>
            </a:pPr>
            <a:r>
              <a:rPr lang="de-DE" altLang="de-DE" sz="2400" b="1" dirty="0" smtClean="0">
                <a:solidFill>
                  <a:schemeClr val="tx1"/>
                </a:solidFill>
              </a:rPr>
              <a:t>Art. 21 </a:t>
            </a:r>
            <a:r>
              <a:rPr lang="de-CH" altLang="de-DE" sz="2400" dirty="0" smtClean="0"/>
              <a:t>Recht </a:t>
            </a:r>
            <a:r>
              <a:rPr lang="de-CH" altLang="de-DE" sz="2400" dirty="0"/>
              <a:t>der freien Meinungsäusserung, Meinungsfreiheit und Zugang zu Informationen</a:t>
            </a:r>
            <a:r>
              <a:rPr lang="de-DE" altLang="de-DE" sz="2400" dirty="0" smtClean="0">
                <a:solidFill>
                  <a:schemeClr val="tx1"/>
                </a:solidFill>
              </a:rPr>
              <a:t>:</a:t>
            </a:r>
            <a:br>
              <a:rPr lang="de-DE" altLang="de-DE" sz="2400" dirty="0" smtClean="0">
                <a:solidFill>
                  <a:schemeClr val="tx1"/>
                </a:solidFill>
              </a:rPr>
            </a:br>
            <a:r>
              <a:rPr lang="de-DE" altLang="de-DE" sz="2400" dirty="0" smtClean="0"/>
              <a:t>Die </a:t>
            </a:r>
            <a:r>
              <a:rPr lang="de-DE" altLang="de-DE" sz="2400" dirty="0"/>
              <a:t>Vertragsstaaten treffen alle geeigneten Massnahmen, um zu gewährleisten, dass Menschen mit Behinderungen das Recht auf freie </a:t>
            </a:r>
            <a:r>
              <a:rPr lang="de-DE" altLang="de-DE" sz="2400" dirty="0" err="1"/>
              <a:t>Meinungsäusserung</a:t>
            </a:r>
            <a:r>
              <a:rPr lang="de-DE" altLang="de-DE" sz="2400" dirty="0"/>
              <a:t> und </a:t>
            </a:r>
            <a:r>
              <a:rPr lang="de-DE" altLang="de-DE" sz="2400" dirty="0" smtClean="0"/>
              <a:t>Meinungsfreiheit […] gleichberechtigt </a:t>
            </a:r>
            <a:r>
              <a:rPr lang="de-DE" altLang="de-DE" sz="2400" dirty="0"/>
              <a:t>mit anderen und durch alle von ihnen gewählten Formen der Kommunikation im Sinne des Artikels 2 ausüben können, unter anderem indem </a:t>
            </a:r>
            <a:r>
              <a:rPr lang="de-DE" altLang="de-DE" sz="2400" dirty="0" smtClean="0"/>
              <a:t>sie:</a:t>
            </a:r>
            <a:br>
              <a:rPr lang="de-DE" altLang="de-DE" sz="2400" dirty="0" smtClean="0"/>
            </a:br>
            <a:r>
              <a:rPr lang="de-DE" altLang="de-DE" sz="2400" dirty="0" smtClean="0"/>
              <a:t>Menschen </a:t>
            </a:r>
            <a:r>
              <a:rPr lang="de-DE" altLang="de-DE" sz="2400" dirty="0"/>
              <a:t>mit Behinderungen für die Allgemeinheit bestimmte Informationen rechtzeitig und ohne zusätzliche Kosten in zugänglichen Formaten und Technologien, die für unterschiedliche Arten der Behinderung geeignet sind, zur Verfügung </a:t>
            </a:r>
            <a:r>
              <a:rPr lang="de-DE" altLang="de-DE" sz="2400" dirty="0" smtClean="0"/>
              <a:t>stellen […]</a:t>
            </a:r>
            <a:endParaRPr lang="de-DE" altLang="de-DE" sz="2400" dirty="0"/>
          </a:p>
          <a:p>
            <a:pPr lvl="1" eaLnBrk="0" hangingPunct="0">
              <a:spcBef>
                <a:spcPts val="600"/>
              </a:spcBef>
            </a:pPr>
            <a:endParaRPr lang="de-DE" altLang="de-DE" sz="2400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AED6F7E-3FF8-47FA-845C-22A630F5684A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32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UX / AX Relevanzanalyse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E7459A-BB11-4F95-AD82-EA7E9FC344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21"/>
          <a:stretch/>
        </p:blipFill>
        <p:spPr>
          <a:xfrm>
            <a:off x="423290" y="970961"/>
            <a:ext cx="8334950" cy="509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442" y="354032"/>
            <a:ext cx="7868483" cy="989013"/>
          </a:xfrm>
        </p:spPr>
        <p:txBody>
          <a:bodyPr/>
          <a:lstStyle/>
          <a:p>
            <a:r>
              <a:rPr lang="de-CH" dirty="0" smtClean="0"/>
              <a:t>UX/AX </a:t>
            </a:r>
            <a:r>
              <a:rPr lang="de-CH" dirty="0"/>
              <a:t>Vorgehensmodell &amp; Integration im Projekt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73" y="1749446"/>
            <a:ext cx="8414477" cy="337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der Ergebnisse</a:t>
            </a:r>
            <a:endParaRPr lang="de-DE" dirty="0"/>
          </a:p>
        </p:txBody>
      </p:sp>
      <p:sp>
        <p:nvSpPr>
          <p:cNvPr id="37" name="Rechteck 36"/>
          <p:cNvSpPr/>
          <p:nvPr/>
        </p:nvSpPr>
        <p:spPr bwMode="auto">
          <a:xfrm>
            <a:off x="2627784" y="1660844"/>
            <a:ext cx="3528541" cy="249205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800" dirty="0">
                <a:solidFill>
                  <a:srgbClr val="000000"/>
                </a:solidFill>
                <a:latin typeface="Arial"/>
              </a:rPr>
              <a:t>A</a:t>
            </a:r>
            <a:r>
              <a:rPr lang="de-DE" sz="1800" dirty="0" smtClean="0">
                <a:solidFill>
                  <a:srgbClr val="000000"/>
                </a:solidFill>
                <a:latin typeface="Arial"/>
              </a:rPr>
              <a:t>X Konzept</a:t>
            </a:r>
            <a:endParaRPr lang="de-DE" sz="1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3095181" y="2022590"/>
            <a:ext cx="2588446" cy="679202"/>
          </a:xfrm>
          <a:prstGeom prst="rect">
            <a:avLst/>
          </a:prstGeom>
          <a:solidFill>
            <a:srgbClr val="D9E8F7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AX-Planung erstellen</a:t>
            </a:r>
          </a:p>
          <a:p>
            <a:pPr algn="ctr"/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3095181" y="3088522"/>
            <a:ext cx="2588446" cy="654783"/>
          </a:xfrm>
          <a:prstGeom prst="rect">
            <a:avLst/>
          </a:prstGeom>
          <a:solidFill>
            <a:srgbClr val="D9E8F7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AX-Anforderungen definieren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2627782" y="986574"/>
            <a:ext cx="3528543" cy="576064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800" dirty="0" smtClean="0">
                <a:solidFill>
                  <a:srgbClr val="000000"/>
                </a:solidFill>
                <a:latin typeface="Arial"/>
              </a:rPr>
              <a:t>UX/AX Relevanzanalyse</a:t>
            </a:r>
            <a:endParaRPr lang="de-DE" sz="1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1079500" y="986574"/>
            <a:ext cx="1296144" cy="576064"/>
          </a:xfrm>
          <a:prstGeom prst="rect">
            <a:avLst/>
          </a:prstGeom>
          <a:solidFill>
            <a:srgbClr val="B1D2EF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smtClean="0">
                <a:solidFill>
                  <a:srgbClr val="000000"/>
                </a:solidFill>
                <a:latin typeface="Arial"/>
              </a:rPr>
              <a:t>Initialisierung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hteck 44"/>
          <p:cNvSpPr/>
          <p:nvPr/>
        </p:nvSpPr>
        <p:spPr bwMode="auto">
          <a:xfrm>
            <a:off x="1079500" y="1660845"/>
            <a:ext cx="1296144" cy="2492055"/>
          </a:xfrm>
          <a:prstGeom prst="rect">
            <a:avLst/>
          </a:prstGeom>
          <a:solidFill>
            <a:srgbClr val="B1D2EF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smtClean="0">
                <a:solidFill>
                  <a:srgbClr val="000000"/>
                </a:solidFill>
                <a:latin typeface="Arial"/>
              </a:rPr>
              <a:t>Konzept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Textfeld 46"/>
          <p:cNvSpPr txBox="1"/>
          <p:nvPr/>
        </p:nvSpPr>
        <p:spPr bwMode="auto">
          <a:xfrm>
            <a:off x="6372199" y="1996984"/>
            <a:ext cx="2038375" cy="7017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>
                <a:solidFill>
                  <a:srgbClr val="000000"/>
                </a:solidFill>
                <a:latin typeface="Frutiger 45 Light" pitchFamily="34" charset="0"/>
              </a:rPr>
              <a:t>A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X 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Anforderungen 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in Systemanforderungen 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einfügen</a:t>
            </a:r>
          </a:p>
        </p:txBody>
      </p:sp>
      <p:sp>
        <p:nvSpPr>
          <p:cNvPr id="51" name="Rechteck 50"/>
          <p:cNvSpPr/>
          <p:nvPr/>
        </p:nvSpPr>
        <p:spPr bwMode="auto">
          <a:xfrm>
            <a:off x="2616343" y="4275106"/>
            <a:ext cx="3557907" cy="52524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tIns="0" bIns="0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Arial"/>
              </a:rPr>
              <a:t>AX-Qualitätssicherung</a:t>
            </a:r>
            <a:endParaRPr lang="de-DE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Rechteck 52"/>
          <p:cNvSpPr/>
          <p:nvPr/>
        </p:nvSpPr>
        <p:spPr bwMode="auto">
          <a:xfrm>
            <a:off x="1079500" y="4275105"/>
            <a:ext cx="1296144" cy="536963"/>
          </a:xfrm>
          <a:prstGeom prst="rect">
            <a:avLst/>
          </a:prstGeom>
          <a:solidFill>
            <a:srgbClr val="B1D2EF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Realisierung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feld 13"/>
          <p:cNvSpPr txBox="1"/>
          <p:nvPr/>
        </p:nvSpPr>
        <p:spPr bwMode="auto">
          <a:xfrm>
            <a:off x="6372199" y="4325849"/>
            <a:ext cx="2038375" cy="46782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AX spezifische Testfälle definieren</a:t>
            </a:r>
            <a:endParaRPr lang="de-DE" sz="1600" kern="0" dirty="0" smtClean="0">
              <a:solidFill>
                <a:srgbClr val="000000"/>
              </a:solidFill>
              <a:latin typeface="Frutiger 45 Light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 bwMode="auto">
          <a:xfrm>
            <a:off x="6363229" y="1009074"/>
            <a:ext cx="2038375" cy="46782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AX-Ziele in Studie einfügen</a:t>
            </a:r>
          </a:p>
        </p:txBody>
      </p:sp>
    </p:spTree>
    <p:extLst>
      <p:ext uri="{BB962C8B-B14F-4D97-AF65-F5344CB8AC3E}">
        <p14:creationId xmlns:p14="http://schemas.microsoft.com/office/powerpoint/2010/main" val="165450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</a:t>
            </a:r>
            <a:r>
              <a:rPr lang="de-CH" dirty="0" smtClean="0"/>
              <a:t>X </a:t>
            </a:r>
            <a:r>
              <a:rPr lang="de-CH" dirty="0"/>
              <a:t>Aufgaben 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sz="2400" dirty="0" smtClean="0"/>
              <a:t>AX Konzept erarbeiten</a:t>
            </a:r>
            <a:endParaRPr lang="de-CH" sz="2400" dirty="0"/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 Planung erarbeiten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 Qualitätssicherung</a:t>
            </a:r>
            <a:endParaRPr lang="de-DE" sz="24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de-CH" sz="2400" dirty="0"/>
              <a:t>A</a:t>
            </a:r>
            <a:r>
              <a:rPr lang="de-CH" sz="2400" dirty="0" smtClean="0"/>
              <a:t>X-Konzept </a:t>
            </a:r>
            <a:r>
              <a:rPr lang="de-CH" sz="2400" dirty="0"/>
              <a:t>mit den </a:t>
            </a:r>
            <a:r>
              <a:rPr lang="de-CH" sz="2400" dirty="0" smtClean="0"/>
              <a:t>AX-Spezialisten </a:t>
            </a:r>
            <a:r>
              <a:rPr lang="de-CH" sz="2400" dirty="0"/>
              <a:t>der Stammorganisation abstimmen</a:t>
            </a:r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00050" lvl="1" indent="0">
              <a:buNone/>
            </a:pP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135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</a:t>
            </a:r>
            <a:r>
              <a:rPr lang="de-CH" dirty="0" smtClean="0"/>
              <a:t>X </a:t>
            </a:r>
            <a:r>
              <a:rPr lang="de-CH" dirty="0"/>
              <a:t>Rollen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 marL="0" indent="0">
              <a:buNone/>
            </a:pPr>
            <a:r>
              <a:rPr lang="de-CH" sz="2400" b="1" dirty="0"/>
              <a:t>A</a:t>
            </a:r>
            <a:r>
              <a:rPr lang="de-CH" sz="2400" b="1" dirty="0" smtClean="0"/>
              <a:t>X Verantwortlicher</a:t>
            </a:r>
            <a:endParaRPr lang="de-CH" sz="2400" b="1" dirty="0"/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DE" dirty="0"/>
              <a:t>Der AX Verantwortliche bildet die Schnittstelle zwischen Anwender, Fachvertreter und Ersteller/Betreiber. Er erarbeitet das AX-Konzept, und stellt sicher dass die AX-relevanten Massnahmen im Projekt umgesetzt werden. </a:t>
            </a:r>
            <a:endParaRPr lang="de-CH" dirty="0"/>
          </a:p>
          <a:p>
            <a:pPr lvl="1" indent="-342900"/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085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Weiteres Vorgehen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A</a:t>
            </a:r>
            <a:r>
              <a:rPr lang="de-CH" dirty="0" smtClean="0"/>
              <a:t>X-Verantwortlicher </a:t>
            </a:r>
            <a:r>
              <a:rPr lang="de-CH" dirty="0"/>
              <a:t>benennen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Zeitliche Planung der </a:t>
            </a:r>
            <a:r>
              <a:rPr lang="de-CH" dirty="0" smtClean="0"/>
              <a:t>AX </a:t>
            </a:r>
            <a:r>
              <a:rPr lang="de-CH" dirty="0"/>
              <a:t>Aufgaben vorstellen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Wer ist für welche Aufgaben verantwortlich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Nächste Meetings </a:t>
            </a:r>
            <a:r>
              <a:rPr lang="de-CH" dirty="0" smtClean="0"/>
              <a:t>planen/kommunizieren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 smtClean="0"/>
              <a:t>…</a:t>
            </a: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075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212078"/>
            <a:ext cx="7772400" cy="1556898"/>
          </a:xfrm>
        </p:spPr>
        <p:txBody>
          <a:bodyPr/>
          <a:lstStyle/>
          <a:p>
            <a:pPr marL="719138" indent="-719138">
              <a:buFont typeface="+mj-lt"/>
              <a:buNone/>
            </a:pPr>
            <a:r>
              <a:rPr lang="de-CH" dirty="0" smtClean="0"/>
              <a:t>1. 	Begrüssung,</a:t>
            </a:r>
            <a:br>
              <a:rPr lang="de-CH" dirty="0" smtClean="0"/>
            </a:br>
            <a:r>
              <a:rPr lang="de-CH" dirty="0" smtClean="0"/>
              <a:t>Traktanden und Ziele</a:t>
            </a:r>
            <a:br>
              <a:rPr lang="de-CH" dirty="0" smtClean="0"/>
            </a:br>
            <a:endParaRPr lang="de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Traktanden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Begrüssung, Traktanden, Protokoll und Ziele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Einführung Thema Accessibility (AX)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UX/AX-Relevanzanalyse </a:t>
            </a:r>
            <a:endParaRPr lang="de-CH" dirty="0" smtClean="0"/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Wieso ist </a:t>
            </a:r>
            <a:r>
              <a:rPr lang="de-CH" dirty="0"/>
              <a:t>A</a:t>
            </a:r>
            <a:r>
              <a:rPr lang="de-CH" dirty="0" smtClean="0"/>
              <a:t>X wichtig?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/>
              <a:t>A</a:t>
            </a:r>
            <a:r>
              <a:rPr lang="de-CH" dirty="0" smtClean="0"/>
              <a:t>X </a:t>
            </a:r>
            <a:r>
              <a:rPr lang="de-CH" dirty="0"/>
              <a:t>Vorgehensmodell &amp; Integration im Projekt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/>
              <a:t>A</a:t>
            </a:r>
            <a:r>
              <a:rPr lang="de-CH" dirty="0" smtClean="0"/>
              <a:t>X Ergebnisse, Aufgaben </a:t>
            </a:r>
            <a:r>
              <a:rPr lang="de-CH" dirty="0"/>
              <a:t>&amp; Rollen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CH" dirty="0"/>
              <a:t>A</a:t>
            </a:r>
            <a:r>
              <a:rPr lang="de-CH" dirty="0" smtClean="0"/>
              <a:t>X Konzept</a:t>
            </a:r>
            <a:endParaRPr lang="de-CH" dirty="0"/>
          </a:p>
          <a:p>
            <a:pPr marL="857250" lvl="1" indent="-457200">
              <a:buFont typeface="+mj-lt"/>
              <a:buAutoNum type="arabicPeriod"/>
            </a:pPr>
            <a:r>
              <a:rPr lang="de-CH" dirty="0"/>
              <a:t>A</a:t>
            </a:r>
            <a:r>
              <a:rPr lang="de-CH" dirty="0" smtClean="0"/>
              <a:t>X </a:t>
            </a:r>
            <a:r>
              <a:rPr lang="de-CH" dirty="0"/>
              <a:t>Qualitätssicherung </a:t>
            </a: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CH" dirty="0" smtClean="0"/>
              <a:t>Rollen</a:t>
            </a:r>
            <a:endParaRPr lang="de-CH" dirty="0"/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Weiteres Vorgehen</a:t>
            </a:r>
          </a:p>
          <a:p>
            <a:pPr marL="400050" lvl="1" indent="0">
              <a:buNone/>
            </a:pP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 der Sitzung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r>
              <a:rPr lang="de-CH" dirty="0" smtClean="0"/>
              <a:t>Das Thema AX oder Barrierefreiheit ist vertraut</a:t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Die Relevanz des Themas AX im Projekt ist erkannt</a:t>
            </a:r>
          </a:p>
          <a:p>
            <a:pPr>
              <a:buNone/>
            </a:pPr>
            <a:endParaRPr lang="de-CH" dirty="0" smtClean="0"/>
          </a:p>
          <a:p>
            <a:r>
              <a:rPr lang="de-CH" dirty="0" smtClean="0"/>
              <a:t>Das Vorgehensmodell und Integration der </a:t>
            </a:r>
            <a:r>
              <a:rPr lang="de-CH" dirty="0" smtClean="0"/>
              <a:t>AX </a:t>
            </a:r>
            <a:r>
              <a:rPr lang="de-CH" dirty="0" smtClean="0"/>
              <a:t>Aufgaben, Ergebnisse und Rollen ist nachvollziehbar</a:t>
            </a:r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Weiteres Vorgehen ist klar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AX-Definition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pPr marL="0" indent="0">
              <a:buNone/>
            </a:pPr>
            <a:r>
              <a:rPr lang="de-CH" sz="2400" dirty="0" smtClean="0"/>
              <a:t>Accessibility (Barrierefreiheit) beschreibt die Zugänglichkeit eines IT-Systems für Menschen mit Behinderungen. Ein IT-System ist barrierefrei, wenn es </a:t>
            </a:r>
            <a:r>
              <a:rPr lang="de-CH" sz="2400" dirty="0"/>
              <a:t>von allen Nutzern unabhängig von ihren Einschränkungen oder technischen Möglichkeiten uneingeschränkt </a:t>
            </a:r>
            <a:r>
              <a:rPr lang="de-CH" sz="2400" dirty="0" smtClean="0"/>
              <a:t>genutzt </a:t>
            </a:r>
            <a:r>
              <a:rPr lang="de-CH" sz="2400" dirty="0"/>
              <a:t>werden </a:t>
            </a:r>
            <a:r>
              <a:rPr lang="de-CH" sz="2400" dirty="0" smtClean="0"/>
              <a:t>kann. </a:t>
            </a:r>
            <a:endParaRPr lang="it-CH" i="1" dirty="0" smtClean="0"/>
          </a:p>
          <a:p>
            <a:pPr marL="0" indent="0">
              <a:buNone/>
            </a:pPr>
            <a:endParaRPr lang="it-CH" i="1" dirty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23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AX-Ebenen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Technische Ebene</a:t>
            </a:r>
            <a:br>
              <a:rPr lang="de-CH" dirty="0" smtClean="0"/>
            </a:br>
            <a:r>
              <a:rPr lang="de-CH" dirty="0" smtClean="0"/>
              <a:t>Technische Anforderungen an das IT-System (z.B. Tastaturbedienbarkeit)</a:t>
            </a:r>
          </a:p>
          <a:p>
            <a:r>
              <a:rPr lang="de-CH" dirty="0" smtClean="0"/>
              <a:t>Visuelle Ebene</a:t>
            </a:r>
            <a:br>
              <a:rPr lang="de-CH" dirty="0" smtClean="0"/>
            </a:br>
            <a:r>
              <a:rPr lang="de-CH" dirty="0" smtClean="0"/>
              <a:t>Anforderungen an das visuelle Erscheinungsbild des IT-Systems (z.B. Kontrast)</a:t>
            </a:r>
          </a:p>
          <a:p>
            <a:r>
              <a:rPr lang="de-CH" dirty="0" smtClean="0"/>
              <a:t>Inhaltliche Ebene</a:t>
            </a:r>
            <a:br>
              <a:rPr lang="de-CH" dirty="0" smtClean="0"/>
            </a:br>
            <a:r>
              <a:rPr lang="de-CH" dirty="0" smtClean="0"/>
              <a:t>Anforderungen an Inhalte (Content) eines IT-Systems (z.B. barrierefreie PDF-Dokumente)</a:t>
            </a:r>
            <a:endParaRPr lang="de-CH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6434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Warum ist AX wichtig</a:t>
            </a:r>
            <a:endParaRPr lang="de-CH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Gesetzliche Verpflichtung  für Bund, Kantone und Gemeinden</a:t>
            </a:r>
          </a:p>
          <a:p>
            <a:r>
              <a:rPr lang="de-CH" dirty="0" smtClean="0"/>
              <a:t>Zugang zur Informationen als grundlegendes Menschenrecht</a:t>
            </a:r>
          </a:p>
          <a:p>
            <a:r>
              <a:rPr lang="de-CH" dirty="0" smtClean="0"/>
              <a:t>Accessibility unterstützt die gesellschaftliche und soziale Inklusion für Menschen mit Behinderungen, andere Nutzergruppen und ältere Menschen</a:t>
            </a:r>
          </a:p>
          <a:p>
            <a:r>
              <a:rPr lang="de-CH" dirty="0" smtClean="0"/>
              <a:t>Accessibility unterstützt </a:t>
            </a:r>
            <a:r>
              <a:rPr lang="de-CH" dirty="0"/>
              <a:t>G</a:t>
            </a:r>
            <a:r>
              <a:rPr lang="de-CH" dirty="0" smtClean="0"/>
              <a:t>eräteunabhängigkeit, Usability, SEO</a:t>
            </a:r>
          </a:p>
          <a:p>
            <a:r>
              <a:rPr lang="de-CH" dirty="0" smtClean="0"/>
              <a:t>Accessibility </a:t>
            </a:r>
            <a:r>
              <a:rPr lang="de-CH" dirty="0" smtClean="0"/>
              <a:t>verringert </a:t>
            </a:r>
            <a:r>
              <a:rPr lang="de-CH" dirty="0" smtClean="0"/>
              <a:t>Wartungskosten </a:t>
            </a:r>
          </a:p>
          <a:p>
            <a:r>
              <a:rPr lang="de-CH" dirty="0" smtClean="0"/>
              <a:t>Accessibility vergrössert das Zielpublikum</a:t>
            </a:r>
          </a:p>
          <a:p>
            <a:r>
              <a:rPr lang="de-CH" dirty="0" smtClean="0"/>
              <a:t>Image und soziale Verantwortung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851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de-CH" dirty="0" smtClean="0"/>
              <a:t>Menschen mit Behinderungen in der Schweiz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de-CH"/>
          </a:p>
        </p:txBody>
      </p:sp>
      <p:grpSp>
        <p:nvGrpSpPr>
          <p:cNvPr id="22531" name="Gruppierung 3" descr="Landkarte Schweiz"/>
          <p:cNvGrpSpPr>
            <a:grpSpLocks/>
          </p:cNvGrpSpPr>
          <p:nvPr/>
        </p:nvGrpSpPr>
        <p:grpSpPr bwMode="auto">
          <a:xfrm>
            <a:off x="605947" y="1371369"/>
            <a:ext cx="7423503" cy="4890052"/>
            <a:chOff x="606425" y="1267962"/>
            <a:chExt cx="7423150" cy="5135562"/>
          </a:xfrm>
        </p:grpSpPr>
        <p:pic>
          <p:nvPicPr>
            <p:cNvPr id="22533" name="Picture 4" descr="kantone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937" b="1962"/>
            <a:stretch>
              <a:fillRect/>
            </a:stretch>
          </p:blipFill>
          <p:spPr bwMode="auto">
            <a:xfrm>
              <a:off x="606425" y="1267962"/>
              <a:ext cx="7423150" cy="5135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Text Box 4"/>
            <p:cNvSpPr txBox="1">
              <a:spLocks noChangeArrowheads="1"/>
            </p:cNvSpPr>
            <p:nvPr/>
          </p:nvSpPr>
          <p:spPr bwMode="auto">
            <a:xfrm>
              <a:off x="2484438" y="2262188"/>
              <a:ext cx="3830637" cy="3306361"/>
            </a:xfrm>
            <a:prstGeom prst="rect">
              <a:avLst/>
            </a:prstGeom>
            <a:solidFill>
              <a:schemeClr val="tx2">
                <a:lumMod val="50000"/>
                <a:alpha val="74901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65113" indent="-265113" eaLnBrk="0" hangingPunct="0"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1pPr>
              <a:lvl2pPr marL="801688" indent="-266700" eaLnBrk="0" hangingPunct="0"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ill Sans MT" pitchFamily="34" charset="0"/>
                  <a:ea typeface="MS PGothic" pitchFamily="34" charset="-128"/>
                </a:defRPr>
              </a:lvl9pPr>
            </a:lstStyle>
            <a:p>
              <a:pPr eaLnBrk="1" hangingPunct="1">
                <a:buFontTx/>
                <a:buChar char="•"/>
              </a:pP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Weltweit über 800 Millionen Menschen mit Behinderungen</a:t>
              </a:r>
            </a:p>
            <a:p>
              <a:pPr eaLnBrk="1" hangingPunct="1">
                <a:buFontTx/>
                <a:buChar char="•"/>
              </a:pP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15% der Schweizer Bevölkerung ist von einer Behinderung betroffen:</a:t>
              </a:r>
            </a:p>
            <a:p>
              <a:pPr lvl="1" eaLnBrk="1" hangingPunct="1">
                <a:buFontTx/>
                <a:buChar char="•"/>
              </a:pP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14</a:t>
              </a:r>
              <a:r>
                <a:rPr lang="de-CH" altLang="de-DE" sz="1986" dirty="0">
                  <a:solidFill>
                    <a:schemeClr val="bg1"/>
                  </a:solidFill>
                  <a:latin typeface="Calibri" pitchFamily="34" charset="0"/>
                </a:rPr>
                <a:t>‘</a:t>
              </a: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000 Blinde</a:t>
              </a:r>
            </a:p>
            <a:p>
              <a:pPr lvl="1" eaLnBrk="1" hangingPunct="1">
                <a:buFontTx/>
                <a:buChar char="•"/>
              </a:pP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300</a:t>
              </a:r>
              <a:r>
                <a:rPr lang="de-CH" altLang="de-DE" sz="1986" dirty="0">
                  <a:solidFill>
                    <a:schemeClr val="bg1"/>
                  </a:solidFill>
                  <a:latin typeface="Calibri" pitchFamily="34" charset="0"/>
                </a:rPr>
                <a:t>‘</a:t>
              </a: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000 Sehbehinderte</a:t>
              </a:r>
            </a:p>
            <a:p>
              <a:pPr lvl="1" eaLnBrk="1" hangingPunct="1">
                <a:buFontTx/>
                <a:buChar char="•"/>
              </a:pP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500</a:t>
              </a:r>
              <a:r>
                <a:rPr lang="de-CH" altLang="de-DE" sz="1986" dirty="0">
                  <a:solidFill>
                    <a:schemeClr val="bg1"/>
                  </a:solidFill>
                  <a:latin typeface="Calibri" pitchFamily="34" charset="0"/>
                </a:rPr>
                <a:t>‘</a:t>
              </a:r>
              <a:r>
                <a:rPr lang="de-CH" sz="1986" dirty="0">
                  <a:solidFill>
                    <a:schemeClr val="bg1"/>
                  </a:solidFill>
                  <a:latin typeface="Calibri" pitchFamily="34" charset="0"/>
                </a:rPr>
                <a:t>000 </a:t>
              </a:r>
              <a:r>
                <a:rPr lang="de-CH" sz="1986" dirty="0" smtClean="0">
                  <a:solidFill>
                    <a:schemeClr val="bg1"/>
                  </a:solidFill>
                  <a:latin typeface="Calibri" pitchFamily="34" charset="0"/>
                </a:rPr>
                <a:t>Hörbehinderte</a:t>
              </a:r>
            </a:p>
            <a:p>
              <a:pPr lvl="1" eaLnBrk="1" hangingPunct="1">
                <a:buFontTx/>
                <a:buChar char="•"/>
              </a:pPr>
              <a:r>
                <a:rPr lang="de-CH" sz="1986" dirty="0" smtClean="0">
                  <a:solidFill>
                    <a:schemeClr val="bg1"/>
                  </a:solidFill>
                  <a:latin typeface="Calibri" pitchFamily="34" charset="0"/>
                </a:rPr>
                <a:t>800’000 Lern- und/oder Lesebehinderte</a:t>
              </a:r>
              <a:endParaRPr lang="de-CH" sz="1986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60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Demografischer Wandel</a:t>
            </a:r>
            <a:endParaRPr lang="de-CH" dirty="0"/>
          </a:p>
        </p:txBody>
      </p:sp>
      <p:pic>
        <p:nvPicPr>
          <p:cNvPr id="3" name="Grafik 2" descr="Der Anteil an 60-jährigen und älterne Menschen in der Schweiz wächst von im Jahr 2000 20% auf 33% im Jahr 2050. 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159933"/>
            <a:ext cx="7756062" cy="4653637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6482343" y="6078255"/>
            <a:ext cx="2160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Vgl. </a:t>
            </a:r>
            <a:r>
              <a:rPr lang="de-CH" sz="1200" dirty="0" err="1" smtClean="0"/>
              <a:t>Höpflinger</a:t>
            </a:r>
            <a:r>
              <a:rPr lang="de-CH" sz="1200" dirty="0" smtClean="0"/>
              <a:t>, F. 2015</a:t>
            </a:r>
            <a:endParaRPr lang="de-CH" sz="1200" dirty="0"/>
          </a:p>
        </p:txBody>
      </p:sp>
    </p:spTree>
    <p:extLst>
      <p:ext uri="{BB962C8B-B14F-4D97-AF65-F5344CB8AC3E}">
        <p14:creationId xmlns:p14="http://schemas.microsoft.com/office/powerpoint/2010/main" val="33900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RMES_Präsentationsfolie_d">
  <a:themeElements>
    <a:clrScheme name="Präsentationsfolie EPA-PSB_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sfolie EPA-PSB_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äsentationsfolie EPA-PSB_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kt Management Dokument" ma:contentTypeID="0x01010042AA578C1F2AEA449886D6CC0B96CFC301010088425E728550DB40A8AAB217BB57FBD4" ma:contentTypeVersion="2" ma:contentTypeDescription="Ein neues Projekt Management Dokument erstellen" ma:contentTypeScope="" ma:versionID="42e6fdb8b3a8174e8af51a1fd906c453">
  <xsd:schema xmlns:xsd="http://www.w3.org/2001/XMLSchema" xmlns:p="http://schemas.microsoft.com/office/2006/metadata/properties" xmlns:ns1="http://schemas.microsoft.com/sharepoint/v3" xmlns:ns2="e79f34d3-9e40-44df-b081-d93ddc4e6e2d" targetNamespace="http://schemas.microsoft.com/office/2006/metadata/properties" ma:root="true" ma:fieldsID="75804dbb323a28e78ea6b78572c3007f" ns1:_="" ns2:_="">
    <xsd:import namespace="http://schemas.microsoft.com/sharepoint/v3"/>
    <xsd:import namespace="e79f34d3-9e40-44df-b081-d93ddc4e6e2d"/>
    <xsd:element name="properties">
      <xsd:complexType>
        <xsd:sequence>
          <xsd:element name="documentManagement">
            <xsd:complexType>
              <xsd:all>
                <xsd:element ref="ns1:vosDocVer" minOccurs="0"/>
                <xsd:element ref="ns1:vosDocOrganisation" minOccurs="0"/>
                <xsd:element ref="ns1:vosDocOrganisationShort" minOccurs="0"/>
                <xsd:element ref="ns1:vosDocState" minOccurs="0"/>
                <xsd:element ref="ns1:vosProjectDeliverable" minOccurs="0"/>
                <xsd:element ref="ns1:vosDocClassification" minOccurs="0"/>
                <xsd:element ref="ns1:vosProjectPhase"/>
                <xsd:element ref="ns1:vosProjectName" minOccurs="0"/>
                <xsd:element ref="ns1:vosProjectShort" minOccurs="0"/>
                <xsd:element ref="ns1:vosProjectNr" minOccurs="0"/>
                <xsd:element ref="ns1:vosProjectLead" minOccurs="0"/>
                <xsd:element ref="ns1:vosProjectCustomer" minOccurs="0"/>
                <xsd:element ref="ns1:vosProjectMgmtActivity" minOccurs="0"/>
                <xsd:element ref="ns2:Arbeitspake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vosDocVer" ma:index="8" nillable="true" ma:displayName="Dok Version" ma:default="" ma:internalName="vosDocVer">
      <xsd:simpleType>
        <xsd:restriction base="dms:Text"/>
      </xsd:simpleType>
    </xsd:element>
    <xsd:element name="vosDocOrganisation" ma:index="9" nillable="true" ma:displayName="Organisation" ma:default="" ma:internalName="vosDocOrganisation">
      <xsd:simpleType>
        <xsd:restriction base="dms:Text"/>
      </xsd:simpleType>
    </xsd:element>
    <xsd:element name="vosDocOrganisationShort" ma:index="10" nillable="true" ma:displayName="Organisation Abkürzung" ma:default="" ma:internalName="vosDocOrganisationShort">
      <xsd:simpleType>
        <xsd:restriction base="dms:Text"/>
      </xsd:simpleType>
    </xsd:element>
    <xsd:element name="vosDocState" ma:index="11" nillable="true" ma:displayName="Dokument Status" ma:default="in Arbeit" ma:internalName="vosDocState">
      <xsd:simpleType>
        <xsd:restriction base="dms:Choice">
          <xsd:enumeration value="in Arbeit"/>
          <xsd:enumeration value="zur Prüfung"/>
          <xsd:enumeration value="genehmigt zur Nutzung"/>
        </xsd:restriction>
      </xsd:simpleType>
    </xsd:element>
    <xsd:element name="vosProjectDeliverable" ma:index="12" nillable="true" ma:displayName="Ergebnistyp" ma:default="" ma:internalName="vosProjectDeliverable">
      <xsd:simpleType>
        <xsd:restriction base="dms:Choice">
          <xsd:enumeration value="Anwendungshandbuch"/>
          <xsd:enumeration value="Arbeitsauftrag"/>
          <xsd:enumeration value="Ausbildungskonzept"/>
          <xsd:enumeration value="Bedarfsanforderung"/>
          <xsd:enumeration value="Bericht"/>
          <xsd:enumeration value="Betriebshandbuch"/>
          <xsd:enumeration value="Einführungskonzept"/>
          <xsd:enumeration value="Evaluationsbericht"/>
          <xsd:enumeration value="Kriterienkatalog"/>
          <xsd:enumeration value="Lösungsvorschläge"/>
          <xsd:enumeration value="Offerte"/>
          <xsd:enumeration value="Organisationshandbuch"/>
          <xsd:enumeration value="Parametrisierungskonzept"/>
          <xsd:enumeration value="Pflichtenheft"/>
          <xsd:enumeration value="Projektantrag"/>
          <xsd:enumeration value="Projektentscheide"/>
          <xsd:enumeration value="Projekterfahrungen"/>
          <xsd:enumeration value="Projekthandbuch"/>
          <xsd:enumeration value="Projektplan"/>
          <xsd:enumeration value="Protokoll"/>
          <xsd:enumeration value="Prototyp"/>
          <xsd:enumeration value="Prozess- und Organisationsbeschreibung"/>
          <xsd:enumeration value="Supporthandbuch"/>
          <xsd:enumeration value="Systemanforderungen"/>
          <xsd:enumeration value="Systemarchitektur"/>
          <xsd:enumeration value="Systemziele"/>
          <xsd:enumeration value="Vertrag"/>
          <xsd:enumeration value="Wirtschaftlichkeit"/>
        </xsd:restriction>
      </xsd:simpleType>
    </xsd:element>
    <xsd:element name="vosDocClassification" ma:index="13" nillable="true" ma:displayName="Klassifizierung" ma:default="nicht klassiert" ma:internalName="vosDocClassification">
      <xsd:simpleType>
        <xsd:restriction base="dms:Choice">
          <xsd:enumeration value="nicht klassiert"/>
          <xsd:enumeration value="intern"/>
          <xsd:enumeration value="vetraulich"/>
        </xsd:restriction>
      </xsd:simpleType>
    </xsd:element>
    <xsd:element name="vosProjectPhase" ma:index="14" ma:displayName="Projektphase" ma:format="Dropdown" ma:internalName="vosProjectPhase">
      <xsd:simpleType>
        <xsd:restriction base="dms:Choice">
          <xsd:enumeration value="Initalisierung"/>
          <xsd:enumeration value="Voranalyse"/>
          <xsd:enumeration value="Konzept"/>
          <xsd:enumeration value="Realisierung"/>
          <xsd:enumeration value="Implementation"/>
          <xsd:enumeration value="Einführung"/>
          <xsd:enumeration value="Abschluss"/>
        </xsd:restriction>
      </xsd:simpleType>
    </xsd:element>
    <xsd:element name="vosProjectName" ma:index="15" nillable="true" ma:displayName="Projektname" ma:default="HERMES 5" ma:internalName="vosProjectName">
      <xsd:simpleType>
        <xsd:restriction base="dms:Text">
          <xsd:maxLength value="255"/>
        </xsd:restriction>
      </xsd:simpleType>
    </xsd:element>
    <xsd:element name="vosProjectShort" ma:index="16" nillable="true" ma:displayName="Projektabkürzung" ma:default="" ma:internalName="vosProjectShort">
      <xsd:simpleType>
        <xsd:restriction base="dms:Text"/>
      </xsd:simpleType>
    </xsd:element>
    <xsd:element name="vosProjectNr" ma:index="17" nillable="true" ma:displayName="Projektnummer" ma:default="" ma:internalName="vosProjectNr">
      <xsd:simpleType>
        <xsd:restriction base="dms:Text"/>
      </xsd:simpleType>
    </xsd:element>
    <xsd:element name="vosProjectLead" ma:index="18" nillable="true" ma:displayName="Projektleiter" ma:default="" ma:internalName="vosProjectLead">
      <xsd:simpleType>
        <xsd:restriction base="dms:Text"/>
      </xsd:simpleType>
    </xsd:element>
    <xsd:element name="vosProjectCustomer" ma:index="19" nillable="true" ma:displayName="Auftraggeber" ma:default="" ma:internalName="vosProjectCustomer">
      <xsd:simpleType>
        <xsd:restriction base="dms:Text"/>
      </xsd:simpleType>
    </xsd:element>
    <xsd:element name="vosProjectMgmtActivity" ma:index="20" nillable="true" ma:displayName="Projektführung" ma:default="" ma:internalName="vosProjectMgmtActivity">
      <xsd:simpleType>
        <xsd:restriction base="dms:Choice">
          <xsd:enumeration value="Projektmanagement"/>
          <xsd:enumeration value="Risikomanagement"/>
          <xsd:enumeration value="Qualitätssicherung"/>
          <xsd:enumeration value="Konfigurationsmanagement"/>
          <xsd:enumeration value="Projektmarketing"/>
        </xsd:restriction>
      </xsd:simpleType>
    </xsd:element>
  </xsd:schema>
  <xsd:schema xmlns:xsd="http://www.w3.org/2001/XMLSchema" xmlns:dms="http://schemas.microsoft.com/office/2006/documentManagement/types" targetNamespace="e79f34d3-9e40-44df-b081-d93ddc4e6e2d" elementFormDefault="qualified">
    <xsd:import namespace="http://schemas.microsoft.com/office/2006/documentManagement/types"/>
    <xsd:element name="Arbeitspaket" ma:index="21" nillable="true" ma:displayName="Arbeitspaket" ma:list="{1fe547c4-ed70-414e-8bd4-1ca1c3694b88}" ma:internalName="Arbeitspaket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vosDocOrganisation xmlns="http://schemas.microsoft.com/sharepoint/v3" xsi:nil="true"/>
    <vosDocOrganisationShort xmlns="http://schemas.microsoft.com/sharepoint/v3" xsi:nil="true"/>
    <vosDocState xmlns="http://schemas.microsoft.com/sharepoint/v3">in Arbeit</vosDocState>
    <vosDocVer xmlns="http://schemas.microsoft.com/sharepoint/v3" xsi:nil="true"/>
    <vosProjectDeliverable xmlns="http://schemas.microsoft.com/sharepoint/v3" xsi:nil="true"/>
    <vosDocClassification xmlns="http://schemas.microsoft.com/sharepoint/v3">nicht klassiert</vosDocClassification>
    <vosProjectNr xmlns="http://schemas.microsoft.com/sharepoint/v3" xsi:nil="true"/>
    <Arbeitspaket xmlns="e79f34d3-9e40-44df-b081-d93ddc4e6e2d">22</Arbeitspaket>
    <vosProjectCustomer xmlns="http://schemas.microsoft.com/sharepoint/v3" xsi:nil="true"/>
    <vosProjectPhase xmlns="http://schemas.microsoft.com/sharepoint/v3">Realisierung</vosProjectPhase>
    <vosProjectShort xmlns="http://schemas.microsoft.com/sharepoint/v3" xsi:nil="true"/>
    <vosProjectName xmlns="http://schemas.microsoft.com/sharepoint/v3">HERMES 5</vosProjectName>
    <vosProjectLead xmlns="http://schemas.microsoft.com/sharepoint/v3" xsi:nil="true"/>
    <vosProjectMgmtActivity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41D4A4D-B0B9-4FCB-9004-0A82818B5B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9f34d3-9e40-44df-b081-d93ddc4e6e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F37659B-A9DA-4D6C-AD07-A286478087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0BC5BE-9635-4508-BF8D-1CCD9CACD181}">
  <ds:schemaRefs>
    <ds:schemaRef ds:uri="http://schemas.microsoft.com/office/2006/documentManagement/types"/>
    <ds:schemaRef ds:uri="http://purl.org/dc/terms/"/>
    <ds:schemaRef ds:uri="http://www.w3.org/XML/1998/namespace"/>
    <ds:schemaRef ds:uri="http://schemas.microsoft.com/sharepoint/v3"/>
    <ds:schemaRef ds:uri="http://purl.org/dc/elements/1.1/"/>
    <ds:schemaRef ds:uri="http://purl.org/dc/dcmitype/"/>
    <ds:schemaRef ds:uri="e79f34d3-9e40-44df-b081-d93ddc4e6e2d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HERMES_Präsentationsfolie_d</Template>
  <TotalTime>0</TotalTime>
  <Words>494</Words>
  <Application>Microsoft Office PowerPoint</Application>
  <PresentationFormat>Bildschirmpräsentation (4:3)</PresentationFormat>
  <Paragraphs>112</Paragraphs>
  <Slides>18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28" baseType="lpstr">
      <vt:lpstr>MS PGothic</vt:lpstr>
      <vt:lpstr>Arial</vt:lpstr>
      <vt:lpstr>Calibri</vt:lpstr>
      <vt:lpstr>Frutiger 45 Light</vt:lpstr>
      <vt:lpstr>Gill Sans MT</vt:lpstr>
      <vt:lpstr>Segoe UI</vt:lpstr>
      <vt:lpstr>Times</vt:lpstr>
      <vt:lpstr>Times New Roman</vt:lpstr>
      <vt:lpstr>Wingdings</vt:lpstr>
      <vt:lpstr>HERMES_Präsentationsfolie_d</vt:lpstr>
      <vt:lpstr>Projektname Accessibility (AX) </vt:lpstr>
      <vt:lpstr>1.  Begrüssung, Traktanden und Ziele </vt:lpstr>
      <vt:lpstr>Traktanden </vt:lpstr>
      <vt:lpstr>Ziele der Sitzung</vt:lpstr>
      <vt:lpstr>AX-Definition</vt:lpstr>
      <vt:lpstr>AX-Ebenen</vt:lpstr>
      <vt:lpstr>Warum ist AX wichtig</vt:lpstr>
      <vt:lpstr>Menschen mit Behinderungen in der Schweiz</vt:lpstr>
      <vt:lpstr>Demografischer Wandel</vt:lpstr>
      <vt:lpstr>Gesetzliche Grundlagen</vt:lpstr>
      <vt:lpstr>Gesetzliche Grundlagen (ff)</vt:lpstr>
      <vt:lpstr>Gesetzliche Grundlagen (ff)</vt:lpstr>
      <vt:lpstr>UX / AX Relevanzanalyse</vt:lpstr>
      <vt:lpstr>UX/AX Vorgehensmodell &amp; Integration im Projekt</vt:lpstr>
      <vt:lpstr>Übersicht der Ergebnisse</vt:lpstr>
      <vt:lpstr>AX Aufgaben  </vt:lpstr>
      <vt:lpstr>AX Rollen </vt:lpstr>
      <vt:lpstr>Weiteres Vorgehen 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Accessibility Guideline HERMES</dc:title>
  <dc:creator>markus.riesch@gs-edi.admin.ch</dc:creator>
  <cp:lastModifiedBy>Schuetze Bertram, I4</cp:lastModifiedBy>
  <cp:revision>458</cp:revision>
  <cp:lastPrinted>2003-11-14T16:51:38Z</cp:lastPrinted>
  <dcterms:created xsi:type="dcterms:W3CDTF">2010-03-24T08:06:34Z</dcterms:created>
  <dcterms:modified xsi:type="dcterms:W3CDTF">2017-09-26T14:52:06Z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0x01010042AA578C1F2AEA449886D6CC0B96CFC301010088425E728550DB40A8AAB217BB57FBD4</vt:lpwstr>
  </property>
</Properties>
</file>