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bookmarkIdSeed="2">
  <p:sldMasterIdLst>
    <p:sldMasterId id="2147483648" r:id="rId4"/>
  </p:sldMasterIdLst>
  <p:notesMasterIdLst>
    <p:notesMasterId r:id="rId21"/>
  </p:notesMasterIdLst>
  <p:handoutMasterIdLst>
    <p:handoutMasterId r:id="rId22"/>
  </p:handoutMasterIdLst>
  <p:sldIdLst>
    <p:sldId id="256" r:id="rId5"/>
    <p:sldId id="318" r:id="rId6"/>
    <p:sldId id="271" r:id="rId7"/>
    <p:sldId id="317" r:id="rId8"/>
    <p:sldId id="319" r:id="rId9"/>
    <p:sldId id="322" r:id="rId10"/>
    <p:sldId id="320" r:id="rId11"/>
    <p:sldId id="321" r:id="rId12"/>
    <p:sldId id="323" r:id="rId13"/>
    <p:sldId id="331" r:id="rId14"/>
    <p:sldId id="325" r:id="rId15"/>
    <p:sldId id="326" r:id="rId16"/>
    <p:sldId id="327" r:id="rId17"/>
    <p:sldId id="334" r:id="rId18"/>
    <p:sldId id="335" r:id="rId19"/>
    <p:sldId id="336" r:id="rId20"/>
  </p:sldIdLst>
  <p:sldSz cx="9144000" cy="6858000" type="screen4x3"/>
  <p:notesSz cx="6805613" cy="9939338"/>
  <p:defaultTextStyle>
    <a:defPPr>
      <a:defRPr lang="de-CH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680">
          <p15:clr>
            <a:srgbClr val="A4A3A4"/>
          </p15:clr>
        </p15:guide>
        <p15:guide id="2" pos="5523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31">
          <p15:clr>
            <a:srgbClr val="A4A3A4"/>
          </p15:clr>
        </p15:guide>
        <p15:guide id="2" pos="2144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Hélène Mourgue d'Algue" initials="moh" lastIdx="3" clrIdx="0"/>
  <p:cmAuthor id="1" name="Graciela Schütz" initials="SGr" lastIdx="3" clrIdx="1">
    <p:extLst/>
  </p:cmAuthor>
  <p:cmAuthor id="2" name="Christian Hauri" initials="CH" lastIdx="1" clrIdx="2">
    <p:extLst/>
  </p:cmAuthor>
  <p:cmAuthor id="3" name="Schuetze Bertram, I4" initials="SBI" lastIdx="2" clrIdx="3">
    <p:extLst>
      <p:ext uri="{19B8F6BF-5375-455C-9EA6-DF929625EA0E}">
        <p15:presenceInfo xmlns:p15="http://schemas.microsoft.com/office/powerpoint/2012/main" userId="S-1-5-21-1117333035-483950394-1849977318-359167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467CC"/>
    <a:srgbClr val="DBF1FF"/>
    <a:srgbClr val="B9D5F1"/>
    <a:srgbClr val="2D2D8A"/>
    <a:srgbClr val="ED181E"/>
    <a:srgbClr val="FFFF99"/>
    <a:srgbClr val="FFFFCC"/>
    <a:srgbClr val="FFFF66"/>
    <a:srgbClr val="FC70A2"/>
    <a:srgbClr val="6896E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Style moyen 2 - Accentuation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1E4AEA4-8DFA-4A89-87EB-49C32662AFE0}" styleName="Style moyen 2 - Accentuation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2833802-FEF1-4C79-8D5D-14CF1EAF98D9}" styleName="Style léger 2 - Accentuation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5DA37D80-6434-44D0-A028-1B22A696006F}" styleName="Style léger 3 - Accentuation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422" autoAdjust="0"/>
    <p:restoredTop sz="92671" autoAdjust="0"/>
  </p:normalViewPr>
  <p:slideViewPr>
    <p:cSldViewPr snapToGrid="0">
      <p:cViewPr varScale="1">
        <p:scale>
          <a:sx n="89" d="100"/>
          <a:sy n="89" d="100"/>
        </p:scale>
        <p:origin x="1590" y="84"/>
      </p:cViewPr>
      <p:guideLst>
        <p:guide orient="horz" pos="2680"/>
        <p:guide pos="5523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76" d="100"/>
          <a:sy n="76" d="100"/>
        </p:scale>
        <p:origin x="-2214" y="-114"/>
      </p:cViewPr>
      <p:guideLst>
        <p:guide orient="horz" pos="3131"/>
        <p:guide pos="2144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commentAuthors" Target="commentAuthor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handoutMaster" Target="handoutMasters/handout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2" y="0"/>
            <a:ext cx="2949841" cy="4975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32" tIns="45766" rIns="91532" bIns="45766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GB"/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5773" y="0"/>
            <a:ext cx="2949841" cy="4975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32" tIns="45766" rIns="91532" bIns="45766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GB"/>
          </a:p>
        </p:txBody>
      </p:sp>
      <p:sp>
        <p:nvSpPr>
          <p:cNvPr id="2048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2" y="9441814"/>
            <a:ext cx="2949841" cy="4975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32" tIns="45766" rIns="91532" bIns="45766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GB"/>
          </a:p>
        </p:txBody>
      </p:sp>
      <p:sp>
        <p:nvSpPr>
          <p:cNvPr id="2048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5773" y="9441814"/>
            <a:ext cx="2949841" cy="4975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32" tIns="45766" rIns="91532" bIns="45766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FEAADC9-3E17-4CE7-9846-FEFD85B24F05}" type="slidenum">
              <a:rPr lang="en-GB"/>
              <a:pPr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3724387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2" y="0"/>
            <a:ext cx="2949841" cy="4975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32" tIns="45766" rIns="91532" bIns="45766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de-CH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5773" y="0"/>
            <a:ext cx="2949841" cy="4975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32" tIns="45766" rIns="91532" bIns="45766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de-CH"/>
          </a:p>
        </p:txBody>
      </p:sp>
      <p:sp>
        <p:nvSpPr>
          <p:cNvPr id="81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9163" y="746125"/>
            <a:ext cx="4967287" cy="3727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81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7524" y="4720909"/>
            <a:ext cx="4990571" cy="44729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32" tIns="45766" rIns="91532" bIns="4576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CH" smtClean="0"/>
              <a:t>Mastertextformat bearbeiten</a:t>
            </a:r>
          </a:p>
          <a:p>
            <a:pPr lvl="1"/>
            <a:r>
              <a:rPr lang="de-CH" smtClean="0"/>
              <a:t>Zweite Ebene</a:t>
            </a:r>
          </a:p>
          <a:p>
            <a:pPr lvl="2"/>
            <a:r>
              <a:rPr lang="de-CH" smtClean="0"/>
              <a:t>Dritte Ebene</a:t>
            </a:r>
          </a:p>
          <a:p>
            <a:pPr lvl="3"/>
            <a:r>
              <a:rPr lang="de-CH" smtClean="0"/>
              <a:t>Vierte Ebene</a:t>
            </a:r>
          </a:p>
          <a:p>
            <a:pPr lvl="4"/>
            <a:r>
              <a:rPr lang="de-CH" smtClean="0"/>
              <a:t>Fünfte Ebene</a:t>
            </a:r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2" y="9441814"/>
            <a:ext cx="2949841" cy="4975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32" tIns="45766" rIns="91532" bIns="45766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de-CH"/>
          </a:p>
        </p:txBody>
      </p:sp>
      <p:sp>
        <p:nvSpPr>
          <p:cNvPr id="81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5773" y="9441814"/>
            <a:ext cx="2949841" cy="4975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32" tIns="45766" rIns="91532" bIns="45766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6854C692-9735-49A7-B417-3395BF8F9B88}" type="slidenum">
              <a:rPr lang="de-CH"/>
              <a:pPr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304597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919163" y="746125"/>
            <a:ext cx="4967287" cy="3727450"/>
          </a:xfrm>
        </p:spPr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CH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54C692-9735-49A7-B417-3395BF8F9B88}" type="slidenum">
              <a:rPr lang="de-CH" smtClean="0"/>
              <a:pPr/>
              <a:t>3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75439542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000" b="1" dirty="0" smtClean="0"/>
              <a:t>Summary: "User experience" encompasses all aspects of the end-user's interaction with the company, its services, and its products.</a:t>
            </a:r>
          </a:p>
          <a:p>
            <a:pPr marL="0" indent="0">
              <a:buNone/>
            </a:pPr>
            <a:endParaRPr lang="de-CH" sz="2000" dirty="0" smtClean="0"/>
          </a:p>
          <a:p>
            <a:pPr marL="0" indent="0">
              <a:buNone/>
            </a:pPr>
            <a:r>
              <a:rPr lang="en-US" sz="1200" dirty="0" smtClean="0"/>
              <a:t>The first requirement for an exemplary user experience is to meet the </a:t>
            </a:r>
            <a:r>
              <a:rPr lang="en-US" sz="1200" b="1" dirty="0" smtClean="0"/>
              <a:t>exact needs of the customer</a:t>
            </a:r>
            <a:r>
              <a:rPr lang="en-US" sz="1200" dirty="0" smtClean="0"/>
              <a:t>, without fuss or bother. Next comes simplicity and elegance that produce products that are </a:t>
            </a:r>
            <a:r>
              <a:rPr lang="en-US" sz="1200" b="1" dirty="0" smtClean="0"/>
              <a:t>a joy to own, a joy to use</a:t>
            </a:r>
            <a:r>
              <a:rPr lang="en-US" sz="1200" dirty="0" smtClean="0"/>
              <a:t>. True user experience goes far beyond giving customers what they say they want, or providing checklist features. In order to achieve high-quality user experience in a company's offerings there must be a </a:t>
            </a:r>
            <a:r>
              <a:rPr lang="en-US" sz="1200" b="1" dirty="0" smtClean="0"/>
              <a:t>seamless merging of the services of multiple disciplines</a:t>
            </a:r>
            <a:r>
              <a:rPr lang="en-US" sz="1200" dirty="0" smtClean="0"/>
              <a:t>, including engineering, marketing, graphical and industrial design, and interface design.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54C692-9735-49A7-B417-3395BF8F9B88}" type="slidenum">
              <a:rPr lang="de-CH" smtClean="0"/>
              <a:pPr/>
              <a:t>5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57149609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919163" y="746125"/>
            <a:ext cx="4967287" cy="3727450"/>
          </a:xfrm>
        </p:spPr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CH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54C692-9735-49A7-B417-3395BF8F9B88}" type="slidenum">
              <a:rPr lang="de-CH" smtClean="0"/>
              <a:pPr/>
              <a:t>14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9738881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919163" y="746125"/>
            <a:ext cx="4967287" cy="3727450"/>
          </a:xfrm>
        </p:spPr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CH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54C692-9735-49A7-B417-3395BF8F9B88}" type="slidenum">
              <a:rPr lang="de-CH" smtClean="0"/>
              <a:pPr/>
              <a:t>15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418332496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919163" y="746125"/>
            <a:ext cx="4967287" cy="3727450"/>
          </a:xfrm>
        </p:spPr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CH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54C692-9735-49A7-B417-3395BF8F9B88}" type="slidenum">
              <a:rPr lang="de-CH" smtClean="0"/>
              <a:pPr/>
              <a:t>16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8355889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296989" y="2320926"/>
            <a:ext cx="7429500" cy="2773363"/>
          </a:xfrm>
        </p:spPr>
        <p:txBody>
          <a:bodyPr/>
          <a:lstStyle>
            <a:lvl1pPr>
              <a:defRPr sz="5200"/>
            </a:lvl1pPr>
          </a:lstStyle>
          <a:p>
            <a:r>
              <a:rPr lang="fr-FR" dirty="0" smtClean="0"/>
              <a:t>Cliquez pour modifier le style du titre</a:t>
            </a:r>
            <a:endParaRPr lang="en-GB" dirty="0"/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285875" y="5299075"/>
            <a:ext cx="7429500" cy="1055688"/>
          </a:xfrm>
        </p:spPr>
        <p:txBody>
          <a:bodyPr/>
          <a:lstStyle>
            <a:lvl1pPr marL="0" indent="0">
              <a:buFontTx/>
              <a:buNone/>
              <a:defRPr sz="3200"/>
            </a:lvl1pPr>
          </a:lstStyle>
          <a:p>
            <a:r>
              <a:rPr lang="fr-FR" smtClean="0"/>
              <a:t>Cliquez pour modifier le style des sous-titres du masque</a:t>
            </a:r>
            <a:endParaRPr lang="en-GB"/>
          </a:p>
        </p:txBody>
      </p:sp>
      <p:pic>
        <p:nvPicPr>
          <p:cNvPr id="6" name="Picture 40" descr="hermes-schriftzu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04502" y="6404010"/>
            <a:ext cx="1592263" cy="250825"/>
          </a:xfrm>
          <a:prstGeom prst="rect">
            <a:avLst/>
          </a:prstGeom>
          <a:noFill/>
        </p:spPr>
      </p:pic>
      <p:graphicFrame>
        <p:nvGraphicFramePr>
          <p:cNvPr id="7" name="Tableau 6"/>
          <p:cNvGraphicFramePr>
            <a:graphicFrameLocks noGrp="1"/>
          </p:cNvGraphicFramePr>
          <p:nvPr userDrawn="1"/>
        </p:nvGraphicFramePr>
        <p:xfrm>
          <a:off x="573932" y="177610"/>
          <a:ext cx="8151778" cy="1230385"/>
        </p:xfrm>
        <a:graphic>
          <a:graphicData uri="http://schemas.openxmlformats.org/drawingml/2006/table">
            <a:tbl>
              <a:tblPr/>
              <a:tblGrid>
                <a:gridCol w="402893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12284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230385">
                <a:tc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  <a:spcAft>
                          <a:spcPts val="600"/>
                        </a:spcAft>
                      </a:pPr>
                      <a:r>
                        <a:rPr lang="en-US" sz="1100" dirty="0">
                          <a:latin typeface="Arial"/>
                          <a:ea typeface="Times New Roman"/>
                          <a:cs typeface="Times New Roman"/>
                        </a:rPr>
                        <a:t>${h5_logo}</a:t>
                      </a:r>
                      <a:endParaRPr lang="de-CH" sz="11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4120" marR="4412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de-CH" sz="700" dirty="0">
                          <a:latin typeface="Arial"/>
                          <a:ea typeface="Calibri"/>
                          <a:cs typeface="Times New Roman"/>
                        </a:rPr>
                        <a:t>${h5_firma1}</a:t>
                      </a:r>
                    </a:p>
                    <a:p>
                      <a:pPr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de-CH" sz="700" b="1" dirty="0">
                          <a:latin typeface="Arial"/>
                          <a:ea typeface="Calibri"/>
                          <a:cs typeface="Times New Roman"/>
                        </a:rPr>
                        <a:t>${h5_firma2}</a:t>
                      </a:r>
                      <a:endParaRPr lang="de-CH" sz="700" dirty="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4120" marR="4412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de-CH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de-CH" dirty="0"/>
          </a:p>
        </p:txBody>
      </p:sp>
      <p:pic>
        <p:nvPicPr>
          <p:cNvPr id="5" name="Picture 47" descr="hermes_schriftzug_blau_3366cc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11513" y="6522465"/>
            <a:ext cx="1181100" cy="185738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de-CH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pic>
        <p:nvPicPr>
          <p:cNvPr id="4" name="Picture 47" descr="hermes_schriftzug_blau_3366cc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11513" y="6522465"/>
            <a:ext cx="1181100" cy="185738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9" name="Text Box 25"/>
          <p:cNvSpPr txBox="1">
            <a:spLocks noChangeArrowheads="1"/>
          </p:cNvSpPr>
          <p:nvPr/>
        </p:nvSpPr>
        <p:spPr bwMode="auto">
          <a:xfrm>
            <a:off x="533400" y="304800"/>
            <a:ext cx="51054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CA">
              <a:latin typeface="Arial" charset="0"/>
            </a:endParaRPr>
          </a:p>
        </p:txBody>
      </p:sp>
      <p:sp>
        <p:nvSpPr>
          <p:cNvPr id="1051" name="Rectangle 27"/>
          <p:cNvSpPr>
            <a:spLocks noGrp="1" noChangeArrowheads="1"/>
          </p:cNvSpPr>
          <p:nvPr>
            <p:ph type="title"/>
          </p:nvPr>
        </p:nvSpPr>
        <p:spPr bwMode="auto">
          <a:xfrm>
            <a:off x="1296988" y="323851"/>
            <a:ext cx="7461251" cy="989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Der Titel kann einzeilig sein</a:t>
            </a:r>
          </a:p>
        </p:txBody>
      </p:sp>
      <p:sp>
        <p:nvSpPr>
          <p:cNvPr id="1052" name="Rectangle 28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85876" y="1449389"/>
            <a:ext cx="7472363" cy="4778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Um den </a:t>
            </a:r>
            <a:r>
              <a:rPr lang="en-GB" dirty="0" err="1" smtClean="0"/>
              <a:t>Fliesstext</a:t>
            </a:r>
            <a:r>
              <a:rPr lang="en-GB" dirty="0" smtClean="0"/>
              <a:t> </a:t>
            </a:r>
            <a:r>
              <a:rPr lang="en-GB" dirty="0" err="1" smtClean="0"/>
              <a:t>übersichtlich</a:t>
            </a:r>
            <a:r>
              <a:rPr lang="en-GB" dirty="0" smtClean="0"/>
              <a:t> </a:t>
            </a:r>
            <a:r>
              <a:rPr lang="en-GB" dirty="0" err="1" smtClean="0"/>
              <a:t>zu</a:t>
            </a:r>
            <a:r>
              <a:rPr lang="en-GB" dirty="0" smtClean="0"/>
              <a:t> </a:t>
            </a:r>
            <a:r>
              <a:rPr lang="en-GB" dirty="0" err="1" smtClean="0"/>
              <a:t>halten</a:t>
            </a:r>
            <a:r>
              <a:rPr lang="en-GB" dirty="0" smtClean="0"/>
              <a:t>, </a:t>
            </a:r>
            <a:r>
              <a:rPr lang="en-GB" dirty="0" err="1" smtClean="0"/>
              <a:t>sollten</a:t>
            </a:r>
            <a:r>
              <a:rPr lang="en-GB" dirty="0" smtClean="0"/>
              <a:t> </a:t>
            </a:r>
            <a:r>
              <a:rPr lang="en-GB" dirty="0" err="1" smtClean="0"/>
              <a:t>Abschnitte</a:t>
            </a:r>
            <a:endParaRPr lang="en-GB" dirty="0" smtClean="0"/>
          </a:p>
          <a:p>
            <a:pPr lvl="0"/>
            <a:r>
              <a:rPr lang="en-GB" dirty="0" err="1" smtClean="0"/>
              <a:t>gemacht</a:t>
            </a:r>
            <a:r>
              <a:rPr lang="en-GB" dirty="0" smtClean="0"/>
              <a:t> </a:t>
            </a:r>
            <a:r>
              <a:rPr lang="en-GB" dirty="0" err="1" smtClean="0"/>
              <a:t>werden</a:t>
            </a:r>
            <a:r>
              <a:rPr lang="en-GB" dirty="0" smtClean="0"/>
              <a:t>. </a:t>
            </a:r>
            <a:r>
              <a:rPr lang="en-GB" dirty="0" err="1" smtClean="0"/>
              <a:t>Diese</a:t>
            </a:r>
            <a:r>
              <a:rPr lang="en-GB" dirty="0" smtClean="0"/>
              <a:t> </a:t>
            </a:r>
            <a:r>
              <a:rPr lang="en-GB" dirty="0" err="1" smtClean="0"/>
              <a:t>werden</a:t>
            </a:r>
            <a:r>
              <a:rPr lang="en-GB" dirty="0" smtClean="0"/>
              <a:t> </a:t>
            </a:r>
            <a:r>
              <a:rPr lang="en-GB" dirty="0" err="1" smtClean="0"/>
              <a:t>zur</a:t>
            </a:r>
            <a:r>
              <a:rPr lang="en-GB" dirty="0" smtClean="0"/>
              <a:t> </a:t>
            </a:r>
            <a:r>
              <a:rPr lang="en-GB" dirty="0" err="1" smtClean="0"/>
              <a:t>besseren</a:t>
            </a:r>
            <a:r>
              <a:rPr lang="en-GB" dirty="0" smtClean="0"/>
              <a:t> </a:t>
            </a:r>
            <a:r>
              <a:rPr lang="en-GB" dirty="0" err="1" smtClean="0"/>
              <a:t>Lesbarkeit</a:t>
            </a:r>
            <a:endParaRPr lang="en-GB" dirty="0" smtClean="0"/>
          </a:p>
          <a:p>
            <a:pPr lvl="0"/>
            <a:r>
              <a:rPr lang="en-GB" dirty="0" err="1" smtClean="0"/>
              <a:t>jeweils</a:t>
            </a:r>
            <a:r>
              <a:rPr lang="en-GB" dirty="0" smtClean="0"/>
              <a:t> </a:t>
            </a:r>
            <a:r>
              <a:rPr lang="en-GB" dirty="0" err="1" smtClean="0"/>
              <a:t>mit</a:t>
            </a:r>
            <a:r>
              <a:rPr lang="en-GB" dirty="0" smtClean="0"/>
              <a:t> </a:t>
            </a:r>
            <a:r>
              <a:rPr lang="en-GB" dirty="0" err="1" smtClean="0"/>
              <a:t>eine</a:t>
            </a:r>
            <a:r>
              <a:rPr lang="en-GB" dirty="0" smtClean="0"/>
              <a:t> </a:t>
            </a:r>
            <a:r>
              <a:rPr lang="en-GB" dirty="0" err="1" smtClean="0"/>
              <a:t>Blindzeile</a:t>
            </a:r>
            <a:r>
              <a:rPr lang="en-GB" dirty="0" smtClean="0"/>
              <a:t> </a:t>
            </a:r>
            <a:r>
              <a:rPr lang="en-GB" dirty="0" err="1" smtClean="0"/>
              <a:t>getrennt</a:t>
            </a:r>
            <a:r>
              <a:rPr lang="en-GB" dirty="0" smtClean="0"/>
              <a:t>.</a:t>
            </a:r>
            <a:br>
              <a:rPr lang="en-GB" dirty="0" smtClean="0"/>
            </a:br>
            <a:endParaRPr lang="en-GB" dirty="0" smtClean="0"/>
          </a:p>
          <a:p>
            <a:pPr lvl="0"/>
            <a:r>
              <a:rPr lang="en-GB" dirty="0" err="1" smtClean="0"/>
              <a:t>Klicken</a:t>
            </a:r>
            <a:r>
              <a:rPr lang="en-GB" dirty="0" smtClean="0"/>
              <a:t> </a:t>
            </a:r>
            <a:r>
              <a:rPr lang="en-GB" dirty="0" err="1" smtClean="0"/>
              <a:t>Sie</a:t>
            </a:r>
            <a:r>
              <a:rPr lang="en-GB" dirty="0" smtClean="0"/>
              <a:t>, um die </a:t>
            </a:r>
            <a:r>
              <a:rPr lang="en-GB" dirty="0" err="1" smtClean="0"/>
              <a:t>Formate</a:t>
            </a:r>
            <a:r>
              <a:rPr lang="en-GB" dirty="0" smtClean="0"/>
              <a:t> des </a:t>
            </a:r>
            <a:r>
              <a:rPr lang="en-GB" dirty="0" err="1" smtClean="0"/>
              <a:t>Vorlagentextes</a:t>
            </a:r>
            <a:r>
              <a:rPr lang="en-GB" dirty="0" smtClean="0"/>
              <a:t> </a:t>
            </a:r>
            <a:r>
              <a:rPr lang="en-GB" dirty="0" err="1" smtClean="0"/>
              <a:t>zu</a:t>
            </a:r>
            <a:r>
              <a:rPr lang="en-GB" dirty="0" smtClean="0"/>
              <a:t> </a:t>
            </a:r>
            <a:r>
              <a:rPr lang="en-GB" dirty="0" err="1" smtClean="0"/>
              <a:t>bearbeiten</a:t>
            </a:r>
            <a:endParaRPr lang="en-GB" dirty="0" smtClean="0"/>
          </a:p>
          <a:p>
            <a:pPr lvl="1"/>
            <a:r>
              <a:rPr lang="en-GB" dirty="0" err="1" smtClean="0"/>
              <a:t>Zweite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2"/>
            <a:r>
              <a:rPr lang="en-GB" dirty="0" err="1" smtClean="0"/>
              <a:t>Dritte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3"/>
            <a:r>
              <a:rPr lang="en-GB" dirty="0" err="1" smtClean="0"/>
              <a:t>Vierte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4"/>
            <a:r>
              <a:rPr lang="en-GB" dirty="0" err="1" smtClean="0"/>
              <a:t>Fünfte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</p:txBody>
      </p:sp>
      <p:sp>
        <p:nvSpPr>
          <p:cNvPr id="1064" name="Line 40"/>
          <p:cNvSpPr>
            <a:spLocks noChangeShapeType="1"/>
          </p:cNvSpPr>
          <p:nvPr/>
        </p:nvSpPr>
        <p:spPr bwMode="auto">
          <a:xfrm flipH="1">
            <a:off x="1285877" y="6323013"/>
            <a:ext cx="7496175" cy="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  <a:effectLst/>
        </p:spPr>
        <p:txBody>
          <a:bodyPr/>
          <a:lstStyle/>
          <a:p>
            <a:endParaRPr lang="de-CH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hf sldNum="0"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000066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000066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000066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000066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000066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000066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000066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000066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000066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1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Char char="•"/>
        <a:defRPr sz="21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B2B2B2"/>
        </a:buClr>
        <a:buChar char="•"/>
        <a:defRPr sz="21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rgbClr val="C0C0C0"/>
        </a:buClr>
        <a:buChar char="•"/>
        <a:defRPr sz="21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DDDDDD"/>
        </a:buClr>
        <a:buChar char="•"/>
        <a:defRPr sz="21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DDDDDD"/>
        </a:buClr>
        <a:buChar char="•"/>
        <a:defRPr sz="21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DDDDDD"/>
        </a:buClr>
        <a:buChar char="•"/>
        <a:defRPr sz="21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DDDDDD"/>
        </a:buClr>
        <a:buChar char="•"/>
        <a:defRPr sz="21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DDDDDD"/>
        </a:buClr>
        <a:buChar char="•"/>
        <a:defRPr sz="21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hyperlink" Target="http://www.spectrum.ieee.org/computing/software/why-software-fails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de.wikipedia.org/wiki/User_Experience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conversionxl.com/8-effective-ways-of-measuring-ux/" TargetMode="External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de-CH" sz="4400" dirty="0" smtClean="0"/>
              <a:t>Projektname</a:t>
            </a:r>
            <a:br>
              <a:rPr lang="de-CH" sz="4400" dirty="0" smtClean="0"/>
            </a:br>
            <a:r>
              <a:rPr lang="de-CH" sz="4400" dirty="0" smtClean="0"/>
              <a:t>User Experience</a:t>
            </a:r>
            <a:br>
              <a:rPr lang="de-CH" sz="4400" dirty="0" smtClean="0"/>
            </a:br>
            <a:endParaRPr lang="de-CH" sz="4400" dirty="0"/>
          </a:p>
        </p:txBody>
      </p:sp>
      <p:sp>
        <p:nvSpPr>
          <p:cNvPr id="51203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CH" dirty="0" smtClean="0"/>
              <a:t>Datum</a:t>
            </a:r>
            <a:endParaRPr lang="de-CH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Re</a:t>
            </a:r>
            <a:r>
              <a:rPr lang="de-CH" dirty="0">
                <a:solidFill>
                  <a:schemeClr val="accent6"/>
                </a:solidFill>
              </a:rPr>
              <a:t>t</a:t>
            </a:r>
            <a:r>
              <a:rPr lang="de-CH" dirty="0"/>
              <a:t>urn on Investment </a:t>
            </a:r>
            <a:r>
              <a:rPr lang="de-CH" dirty="0" smtClean="0"/>
              <a:t>– Softwareentwicklung Ineffizienzen</a:t>
            </a:r>
            <a:endParaRPr lang="de-CH" dirty="0"/>
          </a:p>
        </p:txBody>
      </p:sp>
      <p:sp>
        <p:nvSpPr>
          <p:cNvPr id="3" name="Textfeld 2"/>
          <p:cNvSpPr txBox="1"/>
          <p:nvPr/>
        </p:nvSpPr>
        <p:spPr>
          <a:xfrm>
            <a:off x="1296988" y="1499185"/>
            <a:ext cx="56435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800" dirty="0" smtClean="0">
                <a:latin typeface="+mj-lt"/>
              </a:rPr>
              <a:t>UX reduziert Ineffizienzen in der Softwareentwicklung</a:t>
            </a:r>
            <a:endParaRPr lang="de-CH" sz="1800" dirty="0">
              <a:latin typeface="+mj-lt"/>
            </a:endParaRPr>
          </a:p>
        </p:txBody>
      </p:sp>
      <p:sp>
        <p:nvSpPr>
          <p:cNvPr id="4" name="Ellipse 3"/>
          <p:cNvSpPr/>
          <p:nvPr/>
        </p:nvSpPr>
        <p:spPr bwMode="auto">
          <a:xfrm>
            <a:off x="1474237" y="2108717"/>
            <a:ext cx="289249" cy="289249"/>
          </a:xfrm>
          <a:prstGeom prst="ellipse">
            <a:avLst/>
          </a:prstGeom>
          <a:solidFill>
            <a:srgbClr val="3467CC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CH" sz="12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+mj-lt"/>
              </a:rPr>
              <a:t>1</a:t>
            </a:r>
          </a:p>
        </p:txBody>
      </p:sp>
      <p:sp>
        <p:nvSpPr>
          <p:cNvPr id="7" name="Textfeld 6"/>
          <p:cNvSpPr txBox="1"/>
          <p:nvPr/>
        </p:nvSpPr>
        <p:spPr>
          <a:xfrm>
            <a:off x="1763486" y="2099453"/>
            <a:ext cx="3188756" cy="307777"/>
          </a:xfrm>
          <a:prstGeom prst="rect">
            <a:avLst/>
          </a:prstGeom>
          <a:noFill/>
        </p:spPr>
        <p:txBody>
          <a:bodyPr wrap="square" rIns="0" rtlCol="0">
            <a:spAutoFit/>
          </a:bodyPr>
          <a:lstStyle/>
          <a:p>
            <a:r>
              <a:rPr lang="de-CH" sz="1400" dirty="0" smtClean="0">
                <a:latin typeface="+mj-lt"/>
              </a:rPr>
              <a:t>Entwicklungszeit sparen</a:t>
            </a:r>
            <a:r>
              <a:rPr lang="de-CH" sz="1400" baseline="30000" dirty="0" smtClean="0">
                <a:latin typeface="+mj-lt"/>
              </a:rPr>
              <a:t>1</a:t>
            </a:r>
            <a:r>
              <a:rPr lang="de-CH" sz="1400" dirty="0" smtClean="0">
                <a:latin typeface="+mj-lt"/>
              </a:rPr>
              <a:t>, um:</a:t>
            </a:r>
            <a:endParaRPr lang="de-CH" sz="1400" dirty="0">
              <a:latin typeface="+mj-lt"/>
            </a:endParaRPr>
          </a:p>
        </p:txBody>
      </p:sp>
      <p:cxnSp>
        <p:nvCxnSpPr>
          <p:cNvPr id="8" name="Gerader Verbinder 7"/>
          <p:cNvCxnSpPr/>
          <p:nvPr/>
        </p:nvCxnSpPr>
        <p:spPr bwMode="auto">
          <a:xfrm>
            <a:off x="4952242" y="2079484"/>
            <a:ext cx="11644" cy="3705496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chemeClr val="bg1">
                <a:lumMod val="6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3" name="Textfeld 12"/>
          <p:cNvSpPr txBox="1"/>
          <p:nvPr/>
        </p:nvSpPr>
        <p:spPr>
          <a:xfrm>
            <a:off x="1588944" y="2740900"/>
            <a:ext cx="69762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2000" dirty="0" smtClean="0">
                <a:latin typeface="+mj-lt"/>
              </a:rPr>
              <a:t>50%</a:t>
            </a:r>
            <a:endParaRPr lang="de-CH" sz="2000" dirty="0">
              <a:latin typeface="+mj-lt"/>
            </a:endParaRPr>
          </a:p>
        </p:txBody>
      </p:sp>
      <p:sp>
        <p:nvSpPr>
          <p:cNvPr id="14" name="Textfeld 13"/>
          <p:cNvSpPr txBox="1"/>
          <p:nvPr/>
        </p:nvSpPr>
        <p:spPr>
          <a:xfrm>
            <a:off x="1543070" y="3352460"/>
            <a:ext cx="3188756" cy="646331"/>
          </a:xfrm>
          <a:prstGeom prst="rect">
            <a:avLst/>
          </a:prstGeom>
          <a:noFill/>
        </p:spPr>
        <p:txBody>
          <a:bodyPr wrap="square" rIns="0" rtlCol="0">
            <a:spAutoFit/>
          </a:bodyPr>
          <a:lstStyle/>
          <a:p>
            <a:r>
              <a:rPr lang="de-CH" sz="1200" dirty="0">
                <a:latin typeface="+mj-lt"/>
              </a:rPr>
              <a:t>UX hilft die Usability-Anforderungen im Voraus zu definieren, um nachgelagerte Korrekturen zu </a:t>
            </a:r>
            <a:r>
              <a:rPr lang="de-CH" sz="1200" dirty="0" smtClean="0">
                <a:latin typeface="+mj-lt"/>
              </a:rPr>
              <a:t>vermeiden</a:t>
            </a:r>
            <a:endParaRPr lang="de-CH" sz="1200" baseline="30000" dirty="0">
              <a:latin typeface="+mj-lt"/>
            </a:endParaRPr>
          </a:p>
        </p:txBody>
      </p:sp>
      <p:cxnSp>
        <p:nvCxnSpPr>
          <p:cNvPr id="15" name="Gerader Verbinder 14"/>
          <p:cNvCxnSpPr/>
          <p:nvPr/>
        </p:nvCxnSpPr>
        <p:spPr bwMode="auto">
          <a:xfrm>
            <a:off x="1577300" y="3990600"/>
            <a:ext cx="3154526" cy="0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chemeClr val="bg1">
                <a:lumMod val="6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0" name="Ellipse 19"/>
          <p:cNvSpPr/>
          <p:nvPr/>
        </p:nvSpPr>
        <p:spPr bwMode="auto">
          <a:xfrm>
            <a:off x="1439365" y="4166323"/>
            <a:ext cx="289249" cy="289249"/>
          </a:xfrm>
          <a:prstGeom prst="ellipse">
            <a:avLst/>
          </a:prstGeom>
          <a:solidFill>
            <a:srgbClr val="3467CC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CH" sz="12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+mj-lt"/>
              </a:rPr>
              <a:t>2</a:t>
            </a:r>
          </a:p>
        </p:txBody>
      </p:sp>
      <p:sp>
        <p:nvSpPr>
          <p:cNvPr id="21" name="Textfeld 20"/>
          <p:cNvSpPr txBox="1"/>
          <p:nvPr/>
        </p:nvSpPr>
        <p:spPr>
          <a:xfrm>
            <a:off x="1728614" y="4157059"/>
            <a:ext cx="3188756" cy="307777"/>
          </a:xfrm>
          <a:prstGeom prst="rect">
            <a:avLst/>
          </a:prstGeom>
          <a:noFill/>
        </p:spPr>
        <p:txBody>
          <a:bodyPr wrap="square" rIns="0" rtlCol="0">
            <a:spAutoFit/>
          </a:bodyPr>
          <a:lstStyle/>
          <a:p>
            <a:r>
              <a:rPr lang="de-CH" sz="1400" dirty="0" smtClean="0">
                <a:latin typeface="+mj-lt"/>
              </a:rPr>
              <a:t>Entwicklungszeit reduzieren</a:t>
            </a:r>
            <a:r>
              <a:rPr lang="de-CH" sz="1400" baseline="30000" dirty="0" smtClean="0">
                <a:latin typeface="+mj-lt"/>
              </a:rPr>
              <a:t>2</a:t>
            </a:r>
            <a:r>
              <a:rPr lang="de-CH" sz="1400" dirty="0" smtClean="0">
                <a:latin typeface="+mj-lt"/>
              </a:rPr>
              <a:t>, um:</a:t>
            </a:r>
            <a:endParaRPr lang="de-CH" sz="1400" dirty="0">
              <a:latin typeface="+mj-lt"/>
            </a:endParaRPr>
          </a:p>
        </p:txBody>
      </p:sp>
      <p:sp>
        <p:nvSpPr>
          <p:cNvPr id="22" name="Ellipse 21"/>
          <p:cNvSpPr/>
          <p:nvPr/>
        </p:nvSpPr>
        <p:spPr bwMode="auto">
          <a:xfrm>
            <a:off x="5241491" y="2099453"/>
            <a:ext cx="289249" cy="289249"/>
          </a:xfrm>
          <a:prstGeom prst="ellipse">
            <a:avLst/>
          </a:prstGeom>
          <a:solidFill>
            <a:srgbClr val="3467CC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CH" sz="1200" b="1" dirty="0">
                <a:solidFill>
                  <a:schemeClr val="bg1"/>
                </a:solidFill>
                <a:latin typeface="+mj-lt"/>
              </a:rPr>
              <a:t>3</a:t>
            </a:r>
            <a:endParaRPr kumimoji="0" lang="de-CH" sz="12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+mj-lt"/>
            </a:endParaRPr>
          </a:p>
        </p:txBody>
      </p:sp>
      <p:sp>
        <p:nvSpPr>
          <p:cNvPr id="23" name="Textfeld 22"/>
          <p:cNvSpPr txBox="1"/>
          <p:nvPr/>
        </p:nvSpPr>
        <p:spPr>
          <a:xfrm>
            <a:off x="5530739" y="2090189"/>
            <a:ext cx="3370069" cy="523220"/>
          </a:xfrm>
          <a:prstGeom prst="rect">
            <a:avLst/>
          </a:prstGeom>
          <a:noFill/>
        </p:spPr>
        <p:txBody>
          <a:bodyPr wrap="square" rIns="0" rtlCol="0">
            <a:spAutoFit/>
          </a:bodyPr>
          <a:lstStyle/>
          <a:p>
            <a:r>
              <a:rPr lang="de-CH" sz="1400" dirty="0">
                <a:latin typeface="+mj-lt"/>
              </a:rPr>
              <a:t>Konzentration darauf, das User Interface richtig zu </a:t>
            </a:r>
            <a:r>
              <a:rPr lang="de-CH" sz="1400" dirty="0" smtClean="0">
                <a:latin typeface="+mj-lt"/>
              </a:rPr>
              <a:t>bauen</a:t>
            </a:r>
            <a:r>
              <a:rPr lang="de-CH" sz="1400" baseline="30000" dirty="0">
                <a:latin typeface="+mj-lt"/>
              </a:rPr>
              <a:t>3</a:t>
            </a:r>
            <a:endParaRPr lang="de-CH" sz="1400" dirty="0">
              <a:latin typeface="+mj-lt"/>
            </a:endParaRPr>
          </a:p>
        </p:txBody>
      </p:sp>
      <p:sp>
        <p:nvSpPr>
          <p:cNvPr id="24" name="Textfeld 23"/>
          <p:cNvSpPr txBox="1"/>
          <p:nvPr/>
        </p:nvSpPr>
        <p:spPr>
          <a:xfrm>
            <a:off x="1583989" y="5200421"/>
            <a:ext cx="3188756" cy="646331"/>
          </a:xfrm>
          <a:prstGeom prst="rect">
            <a:avLst/>
          </a:prstGeom>
          <a:noFill/>
        </p:spPr>
        <p:txBody>
          <a:bodyPr wrap="square" rIns="0" rtlCol="0">
            <a:spAutoFit/>
          </a:bodyPr>
          <a:lstStyle/>
          <a:p>
            <a:r>
              <a:rPr lang="de-CH" sz="1200" dirty="0">
                <a:latin typeface="+mj-lt"/>
              </a:rPr>
              <a:t>Benutzerpartizipation führt zu besseren Entscheidungen und Priorisierung der Entwicklungsaufgaben</a:t>
            </a:r>
          </a:p>
        </p:txBody>
      </p:sp>
      <p:sp>
        <p:nvSpPr>
          <p:cNvPr id="25" name="Pfeil nach links und rechts 24"/>
          <p:cNvSpPr/>
          <p:nvPr/>
        </p:nvSpPr>
        <p:spPr bwMode="auto">
          <a:xfrm>
            <a:off x="2304661" y="4623104"/>
            <a:ext cx="1366843" cy="454734"/>
          </a:xfrm>
          <a:prstGeom prst="leftRightArrow">
            <a:avLst>
              <a:gd name="adj1" fmla="val 100000"/>
              <a:gd name="adj2" fmla="val 50000"/>
            </a:avLst>
          </a:prstGeom>
          <a:solidFill>
            <a:srgbClr val="3467CC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CH" sz="2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+mj-lt"/>
              </a:rPr>
              <a:t>33-50%</a:t>
            </a:r>
          </a:p>
        </p:txBody>
      </p:sp>
      <p:sp>
        <p:nvSpPr>
          <p:cNvPr id="26" name="Textfeld 25"/>
          <p:cNvSpPr txBox="1"/>
          <p:nvPr/>
        </p:nvSpPr>
        <p:spPr>
          <a:xfrm>
            <a:off x="5241491" y="2706129"/>
            <a:ext cx="3188756" cy="276999"/>
          </a:xfrm>
          <a:prstGeom prst="rect">
            <a:avLst/>
          </a:prstGeom>
          <a:noFill/>
        </p:spPr>
        <p:txBody>
          <a:bodyPr wrap="square" rIns="0" rtlCol="0">
            <a:spAutoFit/>
          </a:bodyPr>
          <a:lstStyle/>
          <a:p>
            <a:r>
              <a:rPr lang="de-CH" sz="1200" dirty="0" smtClean="0">
                <a:latin typeface="+mj-lt"/>
              </a:rPr>
              <a:t>Das User Interface der Software ist:</a:t>
            </a:r>
            <a:endParaRPr lang="de-CH" sz="1200" dirty="0">
              <a:latin typeface="+mj-lt"/>
            </a:endParaRPr>
          </a:p>
        </p:txBody>
      </p:sp>
      <p:sp>
        <p:nvSpPr>
          <p:cNvPr id="28" name="Textfeld 27"/>
          <p:cNvSpPr txBox="1"/>
          <p:nvPr/>
        </p:nvSpPr>
        <p:spPr>
          <a:xfrm>
            <a:off x="5223374" y="3004891"/>
            <a:ext cx="106792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2000" dirty="0" smtClean="0">
                <a:latin typeface="+mj-lt"/>
              </a:rPr>
              <a:t>47-66%</a:t>
            </a:r>
            <a:endParaRPr lang="de-CH" sz="2000" dirty="0">
              <a:latin typeface="+mj-lt"/>
            </a:endParaRPr>
          </a:p>
        </p:txBody>
      </p:sp>
      <p:sp>
        <p:nvSpPr>
          <p:cNvPr id="29" name="Textfeld 28"/>
          <p:cNvSpPr txBox="1"/>
          <p:nvPr/>
        </p:nvSpPr>
        <p:spPr>
          <a:xfrm>
            <a:off x="6142921" y="3045319"/>
            <a:ext cx="3188756" cy="276999"/>
          </a:xfrm>
          <a:prstGeom prst="rect">
            <a:avLst/>
          </a:prstGeom>
          <a:noFill/>
        </p:spPr>
        <p:txBody>
          <a:bodyPr wrap="square" rIns="0" rtlCol="0">
            <a:spAutoFit/>
          </a:bodyPr>
          <a:lstStyle/>
          <a:p>
            <a:r>
              <a:rPr lang="de-CH" sz="1200" dirty="0">
                <a:latin typeface="+mj-lt"/>
              </a:rPr>
              <a:t>des gesamten Codes des Projekts</a:t>
            </a:r>
          </a:p>
        </p:txBody>
      </p:sp>
      <p:sp>
        <p:nvSpPr>
          <p:cNvPr id="30" name="Textfeld 29"/>
          <p:cNvSpPr txBox="1"/>
          <p:nvPr/>
        </p:nvSpPr>
        <p:spPr>
          <a:xfrm>
            <a:off x="5215380" y="3924202"/>
            <a:ext cx="92754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CH" sz="2000" dirty="0" smtClean="0">
                <a:latin typeface="+mj-lt"/>
              </a:rPr>
              <a:t>40%</a:t>
            </a:r>
            <a:endParaRPr lang="de-CH" sz="2000" dirty="0">
              <a:latin typeface="+mj-lt"/>
            </a:endParaRPr>
          </a:p>
        </p:txBody>
      </p:sp>
      <p:sp>
        <p:nvSpPr>
          <p:cNvPr id="31" name="Textfeld 30"/>
          <p:cNvSpPr txBox="1"/>
          <p:nvPr/>
        </p:nvSpPr>
        <p:spPr>
          <a:xfrm>
            <a:off x="6134927" y="3964630"/>
            <a:ext cx="3188756" cy="276999"/>
          </a:xfrm>
          <a:prstGeom prst="rect">
            <a:avLst/>
          </a:prstGeom>
          <a:noFill/>
        </p:spPr>
        <p:txBody>
          <a:bodyPr wrap="square" rIns="0" rtlCol="0">
            <a:spAutoFit/>
          </a:bodyPr>
          <a:lstStyle/>
          <a:p>
            <a:r>
              <a:rPr lang="de-CH" sz="1200" dirty="0">
                <a:latin typeface="+mj-lt"/>
              </a:rPr>
              <a:t>des Entwicklungsaufwands</a:t>
            </a:r>
          </a:p>
        </p:txBody>
      </p:sp>
      <p:sp>
        <p:nvSpPr>
          <p:cNvPr id="32" name="Textfeld 31"/>
          <p:cNvSpPr txBox="1"/>
          <p:nvPr/>
        </p:nvSpPr>
        <p:spPr>
          <a:xfrm>
            <a:off x="5181912" y="4930712"/>
            <a:ext cx="96100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CH" sz="2000" dirty="0" smtClean="0">
                <a:latin typeface="+mj-lt"/>
              </a:rPr>
              <a:t>80%</a:t>
            </a:r>
            <a:endParaRPr lang="de-CH" sz="2000" dirty="0">
              <a:latin typeface="+mj-lt"/>
            </a:endParaRPr>
          </a:p>
        </p:txBody>
      </p:sp>
      <p:sp>
        <p:nvSpPr>
          <p:cNvPr id="33" name="Textfeld 32"/>
          <p:cNvSpPr txBox="1"/>
          <p:nvPr/>
        </p:nvSpPr>
        <p:spPr>
          <a:xfrm>
            <a:off x="6101459" y="4971140"/>
            <a:ext cx="2799349" cy="646331"/>
          </a:xfrm>
          <a:prstGeom prst="rect">
            <a:avLst/>
          </a:prstGeom>
          <a:noFill/>
        </p:spPr>
        <p:txBody>
          <a:bodyPr wrap="square" rIns="0" rtlCol="0">
            <a:spAutoFit/>
          </a:bodyPr>
          <a:lstStyle/>
          <a:p>
            <a:r>
              <a:rPr lang="de-CH" sz="1200" dirty="0">
                <a:latin typeface="+mj-lt"/>
              </a:rPr>
              <a:t>der unvorhersehbaren, notwendigen </a:t>
            </a:r>
            <a:r>
              <a:rPr lang="de-CH" sz="1200" dirty="0" smtClean="0">
                <a:latin typeface="+mj-lt"/>
              </a:rPr>
              <a:t>Korrekturen (der restlichen 20% sind Programmierungsfehler)</a:t>
            </a:r>
            <a:endParaRPr lang="de-CH" sz="1200" dirty="0">
              <a:latin typeface="+mj-lt"/>
            </a:endParaRPr>
          </a:p>
        </p:txBody>
      </p:sp>
      <p:sp>
        <p:nvSpPr>
          <p:cNvPr id="34" name="Rechteck 33"/>
          <p:cNvSpPr/>
          <p:nvPr/>
        </p:nvSpPr>
        <p:spPr bwMode="auto">
          <a:xfrm>
            <a:off x="6291295" y="3449115"/>
            <a:ext cx="1743752" cy="257413"/>
          </a:xfrm>
          <a:prstGeom prst="rect">
            <a:avLst/>
          </a:prstGeom>
          <a:solidFill>
            <a:srgbClr val="3467CC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CH" sz="200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6" name="Rechteck 35"/>
          <p:cNvSpPr/>
          <p:nvPr/>
        </p:nvSpPr>
        <p:spPr bwMode="auto">
          <a:xfrm>
            <a:off x="7120647" y="3458843"/>
            <a:ext cx="914400" cy="247391"/>
          </a:xfrm>
          <a:prstGeom prst="rect">
            <a:avLst/>
          </a:prstGeom>
          <a:gradFill flip="none" rotWithShape="1">
            <a:gsLst>
              <a:gs pos="0">
                <a:srgbClr val="3467CC"/>
              </a:gs>
              <a:gs pos="48000">
                <a:schemeClr val="bg1">
                  <a:lumMod val="65000"/>
                </a:schemeClr>
              </a:gs>
            </a:gsLst>
            <a:lin ang="0" scaled="1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CH" sz="200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7" name="Rechteck 36"/>
          <p:cNvSpPr/>
          <p:nvPr/>
        </p:nvSpPr>
        <p:spPr bwMode="auto">
          <a:xfrm>
            <a:off x="6291295" y="4474655"/>
            <a:ext cx="1743752" cy="257413"/>
          </a:xfrm>
          <a:prstGeom prst="rect">
            <a:avLst/>
          </a:prstGeom>
          <a:solidFill>
            <a:srgbClr val="3467CC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CH" sz="200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8" name="Rechteck 37"/>
          <p:cNvSpPr/>
          <p:nvPr/>
        </p:nvSpPr>
        <p:spPr bwMode="auto">
          <a:xfrm>
            <a:off x="6940521" y="4484383"/>
            <a:ext cx="1094526" cy="247685"/>
          </a:xfrm>
          <a:prstGeom prst="rect">
            <a:avLst/>
          </a:prstGeom>
          <a:solidFill>
            <a:schemeClr val="bg1">
              <a:lumMod val="6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CH" sz="200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9" name="Rechteck 38"/>
          <p:cNvSpPr/>
          <p:nvPr/>
        </p:nvSpPr>
        <p:spPr bwMode="auto">
          <a:xfrm>
            <a:off x="6230549" y="5619606"/>
            <a:ext cx="1743752" cy="257413"/>
          </a:xfrm>
          <a:prstGeom prst="rect">
            <a:avLst/>
          </a:prstGeom>
          <a:solidFill>
            <a:srgbClr val="3467CC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CH" sz="2000">
              <a:solidFill>
                <a:schemeClr val="bg1"/>
              </a:solidFill>
              <a:latin typeface="+mj-lt"/>
            </a:endParaRPr>
          </a:p>
        </p:txBody>
      </p:sp>
      <p:sp>
        <p:nvSpPr>
          <p:cNvPr id="40" name="Rechteck 39"/>
          <p:cNvSpPr/>
          <p:nvPr/>
        </p:nvSpPr>
        <p:spPr bwMode="auto">
          <a:xfrm>
            <a:off x="7438415" y="5629334"/>
            <a:ext cx="535885" cy="247685"/>
          </a:xfrm>
          <a:prstGeom prst="rect">
            <a:avLst/>
          </a:prstGeom>
          <a:solidFill>
            <a:schemeClr val="bg1">
              <a:lumMod val="6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CH" sz="2000">
              <a:solidFill>
                <a:schemeClr val="bg1"/>
              </a:solidFill>
              <a:latin typeface="+mj-lt"/>
            </a:endParaRPr>
          </a:p>
        </p:txBody>
      </p:sp>
      <p:sp>
        <p:nvSpPr>
          <p:cNvPr id="42" name="Textfeld 41"/>
          <p:cNvSpPr txBox="1"/>
          <p:nvPr/>
        </p:nvSpPr>
        <p:spPr>
          <a:xfrm>
            <a:off x="1346999" y="6113422"/>
            <a:ext cx="563808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000" i="1" baseline="30000" dirty="0" smtClean="0">
                <a:latin typeface="+mj-lt"/>
              </a:rPr>
              <a:t>1</a:t>
            </a:r>
            <a:r>
              <a:rPr lang="de-CH" sz="1000" i="1" dirty="0" smtClean="0">
                <a:latin typeface="+mj-lt"/>
              </a:rPr>
              <a:t> MITX </a:t>
            </a:r>
            <a:r>
              <a:rPr lang="de-CH" sz="1000" i="1" dirty="0" err="1" smtClean="0">
                <a:latin typeface="+mj-lt"/>
              </a:rPr>
              <a:t>Massachusets</a:t>
            </a:r>
            <a:r>
              <a:rPr lang="de-CH" sz="1000" i="1" dirty="0" smtClean="0">
                <a:latin typeface="+mj-lt"/>
              </a:rPr>
              <a:t> Innovation </a:t>
            </a:r>
            <a:r>
              <a:rPr lang="de-CH" sz="1000" i="1" dirty="0" err="1" smtClean="0">
                <a:latin typeface="+mj-lt"/>
              </a:rPr>
              <a:t>and</a:t>
            </a:r>
            <a:r>
              <a:rPr lang="de-CH" sz="1000" i="1" dirty="0" smtClean="0">
                <a:latin typeface="+mj-lt"/>
              </a:rPr>
              <a:t> Technology </a:t>
            </a:r>
            <a:r>
              <a:rPr lang="de-CH" sz="1000" i="1" dirty="0" err="1" smtClean="0">
                <a:latin typeface="+mj-lt"/>
              </a:rPr>
              <a:t>eXchange</a:t>
            </a:r>
            <a:r>
              <a:rPr lang="de-CH" sz="1000" i="1" dirty="0" smtClean="0">
                <a:latin typeface="+mj-lt"/>
              </a:rPr>
              <a:t> (2009), </a:t>
            </a:r>
            <a:r>
              <a:rPr lang="de-CH" sz="1000" i="1" dirty="0" err="1" smtClean="0">
                <a:latin typeface="+mj-lt"/>
              </a:rPr>
              <a:t>RoI</a:t>
            </a:r>
            <a:r>
              <a:rPr lang="de-CH" sz="1000" i="1" dirty="0" smtClean="0">
                <a:latin typeface="+mj-lt"/>
              </a:rPr>
              <a:t> </a:t>
            </a:r>
            <a:r>
              <a:rPr lang="de-CH" sz="1000" i="1" dirty="0" err="1" smtClean="0">
                <a:latin typeface="+mj-lt"/>
              </a:rPr>
              <a:t>of</a:t>
            </a:r>
            <a:r>
              <a:rPr lang="de-CH" sz="1000" i="1" dirty="0" smtClean="0">
                <a:latin typeface="+mj-lt"/>
              </a:rPr>
              <a:t> UX Panel </a:t>
            </a:r>
            <a:r>
              <a:rPr lang="de-CH" sz="1000" i="1" dirty="0" err="1" smtClean="0">
                <a:latin typeface="+mj-lt"/>
              </a:rPr>
              <a:t>Discussion</a:t>
            </a:r>
            <a:r>
              <a:rPr lang="de-CH" sz="1000" i="1" dirty="0" smtClean="0">
                <a:latin typeface="+mj-lt"/>
              </a:rPr>
              <a:t>.</a:t>
            </a:r>
          </a:p>
          <a:p>
            <a:r>
              <a:rPr lang="de-CH" sz="1000" i="1" baseline="30000" dirty="0" smtClean="0">
                <a:latin typeface="+mj-lt"/>
              </a:rPr>
              <a:t>2</a:t>
            </a:r>
            <a:r>
              <a:rPr lang="de-CH" sz="1000" i="1" dirty="0" smtClean="0">
                <a:latin typeface="+mj-lt"/>
              </a:rPr>
              <a:t> IEEE (2005), </a:t>
            </a:r>
            <a:r>
              <a:rPr lang="de-CH" sz="1000" i="1" dirty="0" smtClean="0">
                <a:latin typeface="+mj-lt"/>
                <a:hlinkClick r:id="rId2"/>
              </a:rPr>
              <a:t>spectrum.ieee.org/</a:t>
            </a:r>
            <a:r>
              <a:rPr lang="de-CH" sz="1000" i="1" dirty="0" err="1" smtClean="0">
                <a:latin typeface="+mj-lt"/>
                <a:hlinkClick r:id="rId2"/>
              </a:rPr>
              <a:t>computing</a:t>
            </a:r>
            <a:r>
              <a:rPr lang="de-CH" sz="1000" i="1" dirty="0" smtClean="0">
                <a:latin typeface="+mj-lt"/>
                <a:hlinkClick r:id="rId2"/>
              </a:rPr>
              <a:t>/</a:t>
            </a:r>
            <a:r>
              <a:rPr lang="de-CH" sz="1000" i="1" dirty="0" err="1" smtClean="0">
                <a:latin typeface="+mj-lt"/>
                <a:hlinkClick r:id="rId2"/>
              </a:rPr>
              <a:t>software</a:t>
            </a:r>
            <a:r>
              <a:rPr lang="de-CH" sz="1000" i="1" dirty="0" smtClean="0">
                <a:latin typeface="+mj-lt"/>
                <a:hlinkClick r:id="rId2"/>
              </a:rPr>
              <a:t>/</a:t>
            </a:r>
            <a:r>
              <a:rPr lang="de-CH" sz="1000" i="1" dirty="0" err="1" smtClean="0">
                <a:latin typeface="+mj-lt"/>
                <a:hlinkClick r:id="rId2"/>
              </a:rPr>
              <a:t>why</a:t>
            </a:r>
            <a:r>
              <a:rPr lang="de-CH" sz="1000" i="1" dirty="0" smtClean="0">
                <a:latin typeface="+mj-lt"/>
                <a:hlinkClick r:id="rId2"/>
              </a:rPr>
              <a:t>-software-</a:t>
            </a:r>
            <a:r>
              <a:rPr lang="de-CH" sz="1000" i="1" dirty="0" err="1" smtClean="0">
                <a:latin typeface="+mj-lt"/>
                <a:hlinkClick r:id="rId2"/>
              </a:rPr>
              <a:t>fails</a:t>
            </a:r>
            <a:endParaRPr lang="de-CH" sz="1000" i="1" dirty="0" smtClean="0">
              <a:latin typeface="+mj-lt"/>
            </a:endParaRPr>
          </a:p>
          <a:p>
            <a:r>
              <a:rPr lang="de-CH" sz="1000" i="1" baseline="30000" dirty="0" smtClean="0">
                <a:latin typeface="+mj-lt"/>
              </a:rPr>
              <a:t>3</a:t>
            </a:r>
            <a:r>
              <a:rPr lang="de-CH" sz="1000" i="1" dirty="0" smtClean="0">
                <a:latin typeface="+mj-lt"/>
              </a:rPr>
              <a:t> Bossert, James (1995), Quality </a:t>
            </a:r>
            <a:r>
              <a:rPr lang="de-CH" sz="1000" i="1" dirty="0" err="1" smtClean="0">
                <a:latin typeface="+mj-lt"/>
              </a:rPr>
              <a:t>Function</a:t>
            </a:r>
            <a:r>
              <a:rPr lang="de-CH" sz="1000" i="1" dirty="0" smtClean="0">
                <a:latin typeface="+mj-lt"/>
              </a:rPr>
              <a:t> </a:t>
            </a:r>
            <a:r>
              <a:rPr lang="de-CH" sz="1000" i="1" dirty="0" err="1" smtClean="0">
                <a:latin typeface="+mj-lt"/>
              </a:rPr>
              <a:t>Deployment:The</a:t>
            </a:r>
            <a:r>
              <a:rPr lang="de-CH" sz="1000" i="1" dirty="0" smtClean="0">
                <a:latin typeface="+mj-lt"/>
              </a:rPr>
              <a:t> </a:t>
            </a:r>
            <a:r>
              <a:rPr lang="de-CH" sz="1000" i="1" dirty="0" err="1" smtClean="0">
                <a:latin typeface="+mj-lt"/>
              </a:rPr>
              <a:t>Practioner’s</a:t>
            </a:r>
            <a:r>
              <a:rPr lang="de-CH" sz="1000" i="1" dirty="0" smtClean="0">
                <a:latin typeface="+mj-lt"/>
              </a:rPr>
              <a:t> Approach</a:t>
            </a:r>
          </a:p>
          <a:p>
            <a:r>
              <a:rPr lang="de-CH" sz="1000" i="1" dirty="0" smtClean="0">
                <a:latin typeface="+mj-lt"/>
              </a:rPr>
              <a:t>Visualisierung: experiencedynamics.com</a:t>
            </a:r>
            <a:endParaRPr lang="de-CH" sz="1000" i="1" dirty="0">
              <a:latin typeface="+mj-lt"/>
            </a:endParaRPr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86571" y="2780625"/>
            <a:ext cx="1889924" cy="3840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4047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UX / AX Relevanzanalyse</a:t>
            </a:r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9932" y="905999"/>
            <a:ext cx="7884136" cy="5046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1730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964442" y="354032"/>
            <a:ext cx="7868483" cy="989013"/>
          </a:xfrm>
        </p:spPr>
        <p:txBody>
          <a:bodyPr/>
          <a:lstStyle/>
          <a:p>
            <a:r>
              <a:rPr lang="de-CH" dirty="0"/>
              <a:t>UX Vorgehensmodell &amp; Integration im Projekt</a:t>
            </a:r>
          </a:p>
        </p:txBody>
      </p:sp>
      <p:pic>
        <p:nvPicPr>
          <p:cNvPr id="33" name="Grafik 3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9373" y="1343045"/>
            <a:ext cx="8414477" cy="33740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6341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Übersicht der Ergebnisse</a:t>
            </a:r>
            <a:endParaRPr lang="de-DE" dirty="0"/>
          </a:p>
        </p:txBody>
      </p:sp>
      <p:sp>
        <p:nvSpPr>
          <p:cNvPr id="35" name="Rechteck 34"/>
          <p:cNvSpPr/>
          <p:nvPr/>
        </p:nvSpPr>
        <p:spPr bwMode="auto">
          <a:xfrm>
            <a:off x="2598418" y="5190388"/>
            <a:ext cx="3557907" cy="508892"/>
          </a:xfrm>
          <a:prstGeom prst="rect">
            <a:avLst/>
          </a:prstGeom>
          <a:solidFill>
            <a:srgbClr val="FFCC00"/>
          </a:solidFill>
          <a:ln w="9525">
            <a:noFill/>
            <a:miter lim="800000"/>
            <a:headEnd/>
            <a:tailEnd/>
          </a:ln>
        </p:spPr>
        <p:txBody>
          <a:bodyPr wrap="square" tIns="0" bIns="0" rtlCol="0" anchor="t" anchorCtr="0">
            <a:prstTxWarp prst="textNoShape">
              <a:avLst/>
            </a:prstTxWarp>
            <a:noAutofit/>
          </a:bodyPr>
          <a:lstStyle/>
          <a:p>
            <a:pPr algn="ctr"/>
            <a:r>
              <a:rPr lang="de-DE" sz="1600" dirty="0" smtClean="0">
                <a:solidFill>
                  <a:srgbClr val="000000"/>
                </a:solidFill>
                <a:latin typeface="Arial"/>
              </a:rPr>
              <a:t>UX Konzept</a:t>
            </a:r>
            <a:br>
              <a:rPr lang="de-DE" sz="1600" dirty="0" smtClean="0">
                <a:solidFill>
                  <a:srgbClr val="000000"/>
                </a:solidFill>
                <a:latin typeface="Arial"/>
              </a:rPr>
            </a:br>
            <a:r>
              <a:rPr lang="de-DE" sz="1600" dirty="0" smtClean="0">
                <a:solidFill>
                  <a:srgbClr val="000000"/>
                </a:solidFill>
                <a:latin typeface="Arial"/>
              </a:rPr>
              <a:t>(detailliert)</a:t>
            </a:r>
            <a:endParaRPr lang="de-DE" sz="160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36" name="Rechteck 35"/>
          <p:cNvSpPr/>
          <p:nvPr/>
        </p:nvSpPr>
        <p:spPr bwMode="auto">
          <a:xfrm>
            <a:off x="2627783" y="3245019"/>
            <a:ext cx="3528541" cy="1824609"/>
          </a:xfrm>
          <a:prstGeom prst="rect">
            <a:avLst/>
          </a:prstGeom>
          <a:solidFill>
            <a:srgbClr val="FFCC00"/>
          </a:solidFill>
          <a:ln w="9525">
            <a:noFill/>
            <a:miter lim="800000"/>
            <a:headEnd/>
            <a:tailEnd/>
          </a:ln>
        </p:spPr>
        <p:txBody>
          <a:bodyPr wrap="square" rtlCol="0" anchor="t" anchorCtr="0">
            <a:prstTxWarp prst="textNoShape">
              <a:avLst/>
            </a:prstTxWarp>
            <a:noAutofit/>
          </a:bodyPr>
          <a:lstStyle/>
          <a:p>
            <a:pPr algn="ctr"/>
            <a:r>
              <a:rPr lang="de-DE" sz="1800" dirty="0" smtClean="0">
                <a:solidFill>
                  <a:srgbClr val="000000"/>
                </a:solidFill>
                <a:latin typeface="Arial"/>
              </a:rPr>
              <a:t>Prototyp</a:t>
            </a:r>
            <a:endParaRPr lang="de-DE" sz="180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37" name="Rechteck 36"/>
          <p:cNvSpPr/>
          <p:nvPr/>
        </p:nvSpPr>
        <p:spPr bwMode="auto">
          <a:xfrm>
            <a:off x="2627784" y="1660844"/>
            <a:ext cx="3528541" cy="1527066"/>
          </a:xfrm>
          <a:prstGeom prst="rect">
            <a:avLst/>
          </a:prstGeom>
          <a:solidFill>
            <a:srgbClr val="FFCC00"/>
          </a:solidFill>
          <a:ln w="9525">
            <a:noFill/>
            <a:miter lim="800000"/>
            <a:headEnd/>
            <a:tailEnd/>
          </a:ln>
        </p:spPr>
        <p:txBody>
          <a:bodyPr wrap="square" rtlCol="0" anchor="t" anchorCtr="0">
            <a:prstTxWarp prst="textNoShape">
              <a:avLst/>
            </a:prstTxWarp>
            <a:noAutofit/>
          </a:bodyPr>
          <a:lstStyle/>
          <a:p>
            <a:pPr algn="ctr"/>
            <a:r>
              <a:rPr lang="de-DE" sz="1800" dirty="0" smtClean="0">
                <a:solidFill>
                  <a:srgbClr val="000000"/>
                </a:solidFill>
                <a:latin typeface="Arial"/>
              </a:rPr>
              <a:t>UX Konzept</a:t>
            </a:r>
            <a:endParaRPr lang="de-DE" sz="180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38" name="Rechteck 37"/>
          <p:cNvSpPr/>
          <p:nvPr/>
        </p:nvSpPr>
        <p:spPr bwMode="auto">
          <a:xfrm>
            <a:off x="3095181" y="2022590"/>
            <a:ext cx="2588446" cy="529070"/>
          </a:xfrm>
          <a:prstGeom prst="rect">
            <a:avLst/>
          </a:prstGeom>
          <a:solidFill>
            <a:srgbClr val="D9E8F7"/>
          </a:solidFill>
          <a:ln w="9525">
            <a:noFill/>
            <a:miter lim="800000"/>
            <a:headEnd/>
            <a:tailEnd/>
          </a:ln>
        </p:spPr>
        <p:txBody>
          <a:bodyPr wrap="square" rtlCol="0" anchor="t" anchorCtr="0">
            <a:prstTxWarp prst="textNoShape">
              <a:avLst/>
            </a:prstTxWarp>
            <a:noAutofit/>
          </a:bodyPr>
          <a:lstStyle/>
          <a:p>
            <a:pPr algn="ctr"/>
            <a:r>
              <a:rPr lang="de-DE" sz="1400" dirty="0" smtClean="0">
                <a:solidFill>
                  <a:srgbClr val="000000"/>
                </a:solidFill>
                <a:latin typeface="Arial"/>
              </a:rPr>
              <a:t>Ergebnisse Nutzer- und Kontextanalyse</a:t>
            </a:r>
          </a:p>
          <a:p>
            <a:pPr algn="ctr"/>
            <a:endParaRPr lang="de-DE" sz="140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39" name="Rechteck 38"/>
          <p:cNvSpPr/>
          <p:nvPr/>
        </p:nvSpPr>
        <p:spPr bwMode="auto">
          <a:xfrm>
            <a:off x="3095181" y="2616872"/>
            <a:ext cx="2588446" cy="510049"/>
          </a:xfrm>
          <a:prstGeom prst="rect">
            <a:avLst/>
          </a:prstGeom>
          <a:solidFill>
            <a:srgbClr val="D9E8F7"/>
          </a:solidFill>
          <a:ln w="9525">
            <a:noFill/>
            <a:miter lim="800000"/>
            <a:headEnd/>
            <a:tailEnd/>
          </a:ln>
        </p:spPr>
        <p:txBody>
          <a:bodyPr wrap="square" rtlCol="0" anchor="t" anchorCtr="0">
            <a:prstTxWarp prst="textNoShape">
              <a:avLst/>
            </a:prstTxWarp>
            <a:noAutofit/>
          </a:bodyPr>
          <a:lstStyle/>
          <a:p>
            <a:pPr algn="ctr"/>
            <a:r>
              <a:rPr lang="de-DE" sz="1400" smtClean="0">
                <a:solidFill>
                  <a:srgbClr val="000000"/>
                </a:solidFill>
                <a:latin typeface="Arial"/>
              </a:rPr>
              <a:t>Interaktions-</a:t>
            </a:r>
            <a:br>
              <a:rPr lang="de-DE" sz="1400" smtClean="0">
                <a:solidFill>
                  <a:srgbClr val="000000"/>
                </a:solidFill>
                <a:latin typeface="Arial"/>
              </a:rPr>
            </a:br>
            <a:r>
              <a:rPr lang="de-DE" sz="1400" smtClean="0">
                <a:solidFill>
                  <a:srgbClr val="000000"/>
                </a:solidFill>
                <a:latin typeface="Arial"/>
              </a:rPr>
              <a:t>Konzept</a:t>
            </a:r>
            <a:endParaRPr lang="de-DE" sz="140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40" name="Rechteck 39"/>
          <p:cNvSpPr/>
          <p:nvPr/>
        </p:nvSpPr>
        <p:spPr bwMode="auto">
          <a:xfrm>
            <a:off x="3095181" y="3631955"/>
            <a:ext cx="2588446" cy="726659"/>
          </a:xfrm>
          <a:prstGeom prst="rect">
            <a:avLst/>
          </a:prstGeom>
          <a:solidFill>
            <a:srgbClr val="D9E8F7"/>
          </a:solidFill>
          <a:ln w="9525">
            <a:noFill/>
            <a:miter lim="800000"/>
            <a:headEnd/>
            <a:tailEnd/>
          </a:ln>
        </p:spPr>
        <p:txBody>
          <a:bodyPr wrap="square" rtlCol="0" anchor="t" anchorCtr="0">
            <a:prstTxWarp prst="textNoShape">
              <a:avLst/>
            </a:prstTxWarp>
            <a:noAutofit/>
          </a:bodyPr>
          <a:lstStyle/>
          <a:p>
            <a:pPr algn="ctr"/>
            <a:r>
              <a:rPr lang="de-DE" sz="1400" dirty="0" smtClean="0">
                <a:solidFill>
                  <a:srgbClr val="000000"/>
                </a:solidFill>
                <a:latin typeface="Arial"/>
              </a:rPr>
              <a:t>UX Prototypen</a:t>
            </a:r>
            <a:br>
              <a:rPr lang="de-DE" sz="1400" dirty="0" smtClean="0">
                <a:solidFill>
                  <a:srgbClr val="000000"/>
                </a:solidFill>
                <a:latin typeface="Arial"/>
              </a:rPr>
            </a:br>
            <a:r>
              <a:rPr lang="de-DE" sz="1400" dirty="0" smtClean="0">
                <a:solidFill>
                  <a:srgbClr val="000000"/>
                </a:solidFill>
                <a:latin typeface="Arial"/>
              </a:rPr>
              <a:t>(z.B. Storyboards, </a:t>
            </a:r>
            <a:r>
              <a:rPr lang="de-DE" sz="1400" dirty="0" err="1" smtClean="0">
                <a:solidFill>
                  <a:srgbClr val="000000"/>
                </a:solidFill>
                <a:latin typeface="Arial"/>
              </a:rPr>
              <a:t>Wireframes</a:t>
            </a:r>
            <a:r>
              <a:rPr lang="de-DE" sz="1400" dirty="0">
                <a:solidFill>
                  <a:srgbClr val="000000"/>
                </a:solidFill>
                <a:latin typeface="Arial"/>
              </a:rPr>
              <a:t>)</a:t>
            </a:r>
            <a:endParaRPr lang="de-DE" sz="1400" dirty="0" smtClean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41" name="Rechteck 40"/>
          <p:cNvSpPr/>
          <p:nvPr/>
        </p:nvSpPr>
        <p:spPr bwMode="auto">
          <a:xfrm>
            <a:off x="3095181" y="4416815"/>
            <a:ext cx="2588446" cy="508439"/>
          </a:xfrm>
          <a:prstGeom prst="rect">
            <a:avLst/>
          </a:prstGeom>
          <a:solidFill>
            <a:srgbClr val="D9E8F7"/>
          </a:solidFill>
          <a:ln w="9525">
            <a:noFill/>
            <a:miter lim="800000"/>
            <a:headEnd/>
            <a:tailEnd/>
          </a:ln>
        </p:spPr>
        <p:txBody>
          <a:bodyPr wrap="square" rtlCol="0" anchor="t" anchorCtr="0">
            <a:prstTxWarp prst="textNoShape">
              <a:avLst/>
            </a:prstTxWarp>
            <a:noAutofit/>
          </a:bodyPr>
          <a:lstStyle/>
          <a:p>
            <a:pPr algn="ctr"/>
            <a:r>
              <a:rPr lang="de-DE" sz="1400" dirty="0" smtClean="0">
                <a:solidFill>
                  <a:srgbClr val="000000"/>
                </a:solidFill>
                <a:latin typeface="Arial"/>
              </a:rPr>
              <a:t>Prototypdokumentation</a:t>
            </a:r>
            <a:endParaRPr lang="de-DE" sz="140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42" name="Rechteck 41"/>
          <p:cNvSpPr/>
          <p:nvPr/>
        </p:nvSpPr>
        <p:spPr bwMode="auto">
          <a:xfrm>
            <a:off x="2627782" y="986574"/>
            <a:ext cx="3528541" cy="576064"/>
          </a:xfrm>
          <a:prstGeom prst="rect">
            <a:avLst/>
          </a:prstGeom>
          <a:solidFill>
            <a:srgbClr val="FFCC00"/>
          </a:solidFill>
          <a:ln w="9525">
            <a:noFill/>
            <a:miter lim="800000"/>
            <a:headEnd/>
            <a:tailEnd/>
          </a:ln>
        </p:spPr>
        <p:txBody>
          <a:bodyPr wrap="square" rtlCol="0" anchor="t" anchorCtr="0">
            <a:prstTxWarp prst="textNoShape">
              <a:avLst/>
            </a:prstTxWarp>
            <a:noAutofit/>
          </a:bodyPr>
          <a:lstStyle/>
          <a:p>
            <a:pPr algn="ctr"/>
            <a:r>
              <a:rPr lang="de-DE" sz="1800" dirty="0">
                <a:solidFill>
                  <a:srgbClr val="000000"/>
                </a:solidFill>
                <a:latin typeface="Arial"/>
              </a:rPr>
              <a:t>UX/AX Relevanzanalyse</a:t>
            </a:r>
            <a:endParaRPr lang="de-DE" sz="180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44" name="Rechteck 43"/>
          <p:cNvSpPr/>
          <p:nvPr/>
        </p:nvSpPr>
        <p:spPr bwMode="auto">
          <a:xfrm>
            <a:off x="1079500" y="986574"/>
            <a:ext cx="1296144" cy="576064"/>
          </a:xfrm>
          <a:prstGeom prst="rect">
            <a:avLst/>
          </a:prstGeom>
          <a:solidFill>
            <a:srgbClr val="B1D2EF"/>
          </a:solidFill>
          <a:ln w="9525">
            <a:noFill/>
            <a:miter lim="800000"/>
            <a:headEnd/>
            <a:tailEnd/>
          </a:ln>
        </p:spPr>
        <p:txBody>
          <a:bodyPr wrap="square" rtlCol="0" anchor="t" anchorCtr="0">
            <a:prstTxWarp prst="textNoShape">
              <a:avLst/>
            </a:prstTxWarp>
            <a:noAutofit/>
          </a:bodyPr>
          <a:lstStyle/>
          <a:p>
            <a:pPr algn="ctr"/>
            <a:r>
              <a:rPr lang="de-DE" sz="1400" smtClean="0">
                <a:solidFill>
                  <a:srgbClr val="000000"/>
                </a:solidFill>
                <a:latin typeface="Arial"/>
              </a:rPr>
              <a:t>Initialisierung</a:t>
            </a:r>
            <a:endParaRPr lang="de-DE" sz="140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45" name="Rechteck 44"/>
          <p:cNvSpPr/>
          <p:nvPr/>
        </p:nvSpPr>
        <p:spPr bwMode="auto">
          <a:xfrm>
            <a:off x="1079500" y="1660845"/>
            <a:ext cx="1296144" cy="3408784"/>
          </a:xfrm>
          <a:prstGeom prst="rect">
            <a:avLst/>
          </a:prstGeom>
          <a:solidFill>
            <a:srgbClr val="B1D2EF"/>
          </a:solidFill>
          <a:ln w="9525">
            <a:noFill/>
            <a:miter lim="800000"/>
            <a:headEnd/>
            <a:tailEnd/>
          </a:ln>
        </p:spPr>
        <p:txBody>
          <a:bodyPr wrap="square" rtlCol="0" anchor="t" anchorCtr="0">
            <a:prstTxWarp prst="textNoShape">
              <a:avLst/>
            </a:prstTxWarp>
            <a:noAutofit/>
          </a:bodyPr>
          <a:lstStyle/>
          <a:p>
            <a:pPr algn="ctr"/>
            <a:r>
              <a:rPr lang="de-DE" sz="1400" smtClean="0">
                <a:solidFill>
                  <a:srgbClr val="000000"/>
                </a:solidFill>
                <a:latin typeface="Arial"/>
              </a:rPr>
              <a:t>Konzept</a:t>
            </a:r>
            <a:endParaRPr lang="de-DE" sz="140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48" name="Textfeld 47"/>
          <p:cNvSpPr txBox="1"/>
          <p:nvPr/>
        </p:nvSpPr>
        <p:spPr bwMode="auto">
          <a:xfrm>
            <a:off x="6336770" y="3259343"/>
            <a:ext cx="2208240" cy="701731"/>
          </a:xfrm>
          <a:prstGeom prst="rect">
            <a:avLst/>
          </a:prstGeom>
        </p:spPr>
        <p:txBody>
          <a:bodyPr wrap="square" lIns="0" tIns="0" rIns="0" bIns="0" rtlCol="0">
            <a:spAutoFit/>
          </a:bodyPr>
          <a:lstStyle/>
          <a:p>
            <a:pPr indent="-226800" defTabSz="226800">
              <a:lnSpc>
                <a:spcPct val="95000"/>
              </a:lnSpc>
            </a:pPr>
            <a:r>
              <a:rPr lang="de-DE" sz="1600" kern="0" dirty="0" smtClean="0">
                <a:solidFill>
                  <a:srgbClr val="000000"/>
                </a:solidFill>
                <a:latin typeface="Frutiger 45 Light" pitchFamily="34" charset="0"/>
              </a:rPr>
              <a:t>UX Prototyp im Modul IT-System unter Prototyp realisieren</a:t>
            </a:r>
          </a:p>
        </p:txBody>
      </p:sp>
      <p:sp>
        <p:nvSpPr>
          <p:cNvPr id="51" name="Rechteck 50"/>
          <p:cNvSpPr/>
          <p:nvPr/>
        </p:nvSpPr>
        <p:spPr bwMode="auto">
          <a:xfrm>
            <a:off x="2616343" y="5770531"/>
            <a:ext cx="3557907" cy="525245"/>
          </a:xfrm>
          <a:prstGeom prst="rect">
            <a:avLst/>
          </a:prstGeom>
          <a:solidFill>
            <a:srgbClr val="FFCC00"/>
          </a:solidFill>
          <a:ln w="9525">
            <a:noFill/>
            <a:miter lim="800000"/>
            <a:headEnd/>
            <a:tailEnd/>
          </a:ln>
        </p:spPr>
        <p:txBody>
          <a:bodyPr wrap="square" tIns="0" bIns="0" rtlCol="0" anchor="t" anchorCtr="0">
            <a:prstTxWarp prst="textNoShape">
              <a:avLst/>
            </a:prstTxWarp>
            <a:noAutofit/>
          </a:bodyPr>
          <a:lstStyle/>
          <a:p>
            <a:pPr algn="ctr"/>
            <a:r>
              <a:rPr lang="de-DE" sz="1600" dirty="0" smtClean="0">
                <a:solidFill>
                  <a:srgbClr val="000000"/>
                </a:solidFill>
                <a:latin typeface="Arial"/>
              </a:rPr>
              <a:t>Prototypdokumentation</a:t>
            </a:r>
            <a:br>
              <a:rPr lang="de-DE" sz="1600" dirty="0" smtClean="0">
                <a:solidFill>
                  <a:srgbClr val="000000"/>
                </a:solidFill>
                <a:latin typeface="Arial"/>
              </a:rPr>
            </a:br>
            <a:r>
              <a:rPr lang="de-DE" sz="1600" dirty="0" smtClean="0">
                <a:solidFill>
                  <a:srgbClr val="000000"/>
                </a:solidFill>
                <a:latin typeface="Arial"/>
              </a:rPr>
              <a:t>(detailliert)</a:t>
            </a:r>
            <a:endParaRPr lang="de-DE" sz="160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53" name="Rechteck 52"/>
          <p:cNvSpPr/>
          <p:nvPr/>
        </p:nvSpPr>
        <p:spPr bwMode="auto">
          <a:xfrm>
            <a:off x="1079500" y="5302360"/>
            <a:ext cx="1296144" cy="1005134"/>
          </a:xfrm>
          <a:prstGeom prst="rect">
            <a:avLst/>
          </a:prstGeom>
          <a:solidFill>
            <a:srgbClr val="B1D2EF"/>
          </a:solidFill>
          <a:ln w="9525">
            <a:noFill/>
            <a:miter lim="800000"/>
            <a:headEnd/>
            <a:tailEnd/>
          </a:ln>
        </p:spPr>
        <p:txBody>
          <a:bodyPr wrap="square" rtlCol="0" anchor="t" anchorCtr="0">
            <a:prstTxWarp prst="textNoShape">
              <a:avLst/>
            </a:prstTxWarp>
            <a:noAutofit/>
          </a:bodyPr>
          <a:lstStyle/>
          <a:p>
            <a:pPr algn="ctr"/>
            <a:r>
              <a:rPr lang="de-DE" sz="1400" dirty="0" smtClean="0">
                <a:solidFill>
                  <a:srgbClr val="000000"/>
                </a:solidFill>
                <a:latin typeface="Arial"/>
              </a:rPr>
              <a:t>Realisierung</a:t>
            </a:r>
            <a:endParaRPr lang="de-DE" sz="140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" name="Textfeld 20"/>
          <p:cNvSpPr txBox="1"/>
          <p:nvPr/>
        </p:nvSpPr>
        <p:spPr bwMode="auto">
          <a:xfrm>
            <a:off x="6372199" y="1996984"/>
            <a:ext cx="2038375" cy="701731"/>
          </a:xfrm>
          <a:prstGeom prst="rect">
            <a:avLst/>
          </a:prstGeom>
        </p:spPr>
        <p:txBody>
          <a:bodyPr wrap="square" lIns="0" tIns="0" rIns="0" bIns="0" rtlCol="0">
            <a:spAutoFit/>
          </a:bodyPr>
          <a:lstStyle/>
          <a:p>
            <a:pPr indent="-226800" defTabSz="226800">
              <a:lnSpc>
                <a:spcPct val="95000"/>
              </a:lnSpc>
            </a:pPr>
            <a:r>
              <a:rPr lang="de-DE" sz="1600" kern="0" dirty="0">
                <a:solidFill>
                  <a:srgbClr val="000000"/>
                </a:solidFill>
                <a:latin typeface="Frutiger 45 Light" pitchFamily="34" charset="0"/>
              </a:rPr>
              <a:t>U</a:t>
            </a:r>
            <a:r>
              <a:rPr lang="de-DE" sz="1600" kern="0" dirty="0" smtClean="0">
                <a:solidFill>
                  <a:srgbClr val="000000"/>
                </a:solidFill>
                <a:latin typeface="Frutiger 45 Light" pitchFamily="34" charset="0"/>
              </a:rPr>
              <a:t>X </a:t>
            </a:r>
            <a:r>
              <a:rPr lang="de-DE" sz="1600" kern="0" dirty="0" smtClean="0">
                <a:solidFill>
                  <a:srgbClr val="000000"/>
                </a:solidFill>
                <a:latin typeface="Frutiger 45 Light" pitchFamily="34" charset="0"/>
              </a:rPr>
              <a:t>Anforderungen in Systemanforderungen einfügen</a:t>
            </a:r>
          </a:p>
        </p:txBody>
      </p:sp>
      <p:sp>
        <p:nvSpPr>
          <p:cNvPr id="22" name="Textfeld 21"/>
          <p:cNvSpPr txBox="1"/>
          <p:nvPr/>
        </p:nvSpPr>
        <p:spPr bwMode="auto">
          <a:xfrm>
            <a:off x="6372199" y="5190388"/>
            <a:ext cx="2038375" cy="467820"/>
          </a:xfrm>
          <a:prstGeom prst="rect">
            <a:avLst/>
          </a:prstGeom>
        </p:spPr>
        <p:txBody>
          <a:bodyPr wrap="square" lIns="0" tIns="0" rIns="0" bIns="0" rtlCol="0">
            <a:spAutoFit/>
          </a:bodyPr>
          <a:lstStyle/>
          <a:p>
            <a:pPr indent="-226800" defTabSz="226800">
              <a:lnSpc>
                <a:spcPct val="95000"/>
              </a:lnSpc>
            </a:pPr>
            <a:r>
              <a:rPr lang="de-DE" sz="1600" kern="0" dirty="0">
                <a:solidFill>
                  <a:srgbClr val="000000"/>
                </a:solidFill>
                <a:latin typeface="Frutiger 45 Light" pitchFamily="34" charset="0"/>
              </a:rPr>
              <a:t>U</a:t>
            </a:r>
            <a:r>
              <a:rPr lang="de-DE" sz="1600" kern="0" dirty="0" smtClean="0">
                <a:solidFill>
                  <a:srgbClr val="000000"/>
                </a:solidFill>
                <a:latin typeface="Frutiger 45 Light" pitchFamily="34" charset="0"/>
              </a:rPr>
              <a:t>X </a:t>
            </a:r>
            <a:r>
              <a:rPr lang="de-DE" sz="1600" kern="0" dirty="0" smtClean="0">
                <a:solidFill>
                  <a:srgbClr val="000000"/>
                </a:solidFill>
                <a:latin typeface="Frutiger 45 Light" pitchFamily="34" charset="0"/>
              </a:rPr>
              <a:t>spezifische Testfälle definieren</a:t>
            </a:r>
          </a:p>
        </p:txBody>
      </p:sp>
      <p:sp>
        <p:nvSpPr>
          <p:cNvPr id="23" name="Textfeld 22"/>
          <p:cNvSpPr txBox="1"/>
          <p:nvPr/>
        </p:nvSpPr>
        <p:spPr bwMode="auto">
          <a:xfrm>
            <a:off x="6363229" y="1009074"/>
            <a:ext cx="2038375" cy="467820"/>
          </a:xfrm>
          <a:prstGeom prst="rect">
            <a:avLst/>
          </a:prstGeom>
        </p:spPr>
        <p:txBody>
          <a:bodyPr wrap="square" lIns="0" tIns="0" rIns="0" bIns="0" rtlCol="0">
            <a:spAutoFit/>
          </a:bodyPr>
          <a:lstStyle/>
          <a:p>
            <a:pPr indent="-226800" defTabSz="226800">
              <a:lnSpc>
                <a:spcPct val="95000"/>
              </a:lnSpc>
            </a:pPr>
            <a:r>
              <a:rPr lang="de-DE" sz="1600" kern="0" dirty="0">
                <a:solidFill>
                  <a:srgbClr val="000000"/>
                </a:solidFill>
                <a:latin typeface="Frutiger 45 Light" pitchFamily="34" charset="0"/>
              </a:rPr>
              <a:t>U</a:t>
            </a:r>
            <a:r>
              <a:rPr lang="de-DE" sz="1600" kern="0" dirty="0" smtClean="0">
                <a:solidFill>
                  <a:srgbClr val="000000"/>
                </a:solidFill>
                <a:latin typeface="Frutiger 45 Light" pitchFamily="34" charset="0"/>
              </a:rPr>
              <a:t>X-Ziele </a:t>
            </a:r>
            <a:r>
              <a:rPr lang="de-DE" sz="1600" kern="0" dirty="0" smtClean="0">
                <a:solidFill>
                  <a:srgbClr val="000000"/>
                </a:solidFill>
                <a:latin typeface="Frutiger 45 Light" pitchFamily="34" charset="0"/>
              </a:rPr>
              <a:t>in Studie einfügen</a:t>
            </a:r>
          </a:p>
        </p:txBody>
      </p:sp>
    </p:spTree>
    <p:extLst>
      <p:ext uri="{BB962C8B-B14F-4D97-AF65-F5344CB8AC3E}">
        <p14:creationId xmlns:p14="http://schemas.microsoft.com/office/powerpoint/2010/main" val="1654502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UX Aufgaben </a:t>
            </a:r>
            <a:r>
              <a:rPr lang="de-CH" dirty="0" smtClean="0"/>
              <a:t>	</a:t>
            </a:r>
            <a:endParaRPr lang="de-CH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285876" y="1312864"/>
            <a:ext cx="7472363" cy="4778375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de-CH" sz="2400" dirty="0"/>
              <a:t>Nutzerforschung durchführen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de-CH" sz="2400" dirty="0"/>
              <a:t>Interaktionskonzept erstellen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de-DE" sz="24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Prototypen erstellen und systematisch mit Benutzern evaluieren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de-CH" sz="2400" dirty="0"/>
              <a:t>UX-Konzept mit den UX-Spezialisten der Stammorganisation abstimmen</a:t>
            </a:r>
          </a:p>
          <a:p>
            <a:pPr marL="857250" lvl="1" indent="-457200">
              <a:buFont typeface="+mj-lt"/>
              <a:buAutoNum type="arabicPeriod"/>
            </a:pPr>
            <a:endParaRPr lang="de-CH" dirty="0" smtClean="0"/>
          </a:p>
          <a:p>
            <a:pPr marL="400050" lvl="1" indent="0">
              <a:buNone/>
            </a:pPr>
            <a:endParaRPr lang="de-CH" dirty="0" smtClean="0"/>
          </a:p>
          <a:p>
            <a:pPr marL="857250" lvl="1" indent="-457200">
              <a:buFont typeface="+mj-lt"/>
              <a:buAutoNum type="arabicPeriod"/>
            </a:pPr>
            <a:endParaRPr lang="de-CH" dirty="0" smtClean="0"/>
          </a:p>
          <a:p>
            <a:pPr marL="457200" indent="-457200">
              <a:buNone/>
            </a:pP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4281354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UX Rollen</a:t>
            </a:r>
            <a:r>
              <a:rPr lang="de-CH" dirty="0" smtClean="0"/>
              <a:t>	</a:t>
            </a:r>
            <a:endParaRPr lang="de-CH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285876" y="1312864"/>
            <a:ext cx="7472363" cy="4778375"/>
          </a:xfrm>
        </p:spPr>
        <p:txBody>
          <a:bodyPr/>
          <a:lstStyle/>
          <a:p>
            <a:pPr marL="0" indent="0">
              <a:buNone/>
            </a:pPr>
            <a:r>
              <a:rPr lang="de-CH" sz="2400" b="1" dirty="0"/>
              <a:t>UX Verantwortlicher:</a:t>
            </a:r>
          </a:p>
          <a:p>
            <a:pPr marL="0" indent="0">
              <a:buNone/>
            </a:pPr>
            <a:endParaRPr lang="de-CH" dirty="0"/>
          </a:p>
          <a:p>
            <a:pPr marL="0" indent="0">
              <a:buNone/>
            </a:pPr>
            <a:r>
              <a:rPr lang="de-CH" dirty="0"/>
              <a:t>Der UX Verantwortliche bildet die Schnittstelle zwischen Anwender, Fachvertreter und </a:t>
            </a:r>
            <a:r>
              <a:rPr lang="de-CH" dirty="0" smtClean="0"/>
              <a:t>Ersteller/Betreiber</a:t>
            </a:r>
            <a:r>
              <a:rPr lang="de-CH" dirty="0"/>
              <a:t>. Er erarbeitet das UX Konzept nach dem Prinzip des User </a:t>
            </a:r>
            <a:r>
              <a:rPr lang="de-CH" dirty="0" err="1"/>
              <a:t>Centered</a:t>
            </a:r>
            <a:r>
              <a:rPr lang="de-CH" dirty="0"/>
              <a:t> Design. </a:t>
            </a:r>
            <a:r>
              <a:rPr lang="de-CH" dirty="0" smtClean="0"/>
              <a:t>Nutzerforschung</a:t>
            </a:r>
            <a:r>
              <a:rPr lang="de-CH" dirty="0"/>
              <a:t>, UX Konzept und Prototypen werden unter Beteiligung von Anwendern erarbeitet und geprüft.</a:t>
            </a:r>
            <a:endParaRPr lang="de-CH" dirty="0" smtClean="0"/>
          </a:p>
          <a:p>
            <a:pPr marL="400050" lvl="1" indent="0">
              <a:buNone/>
            </a:pPr>
            <a:endParaRPr lang="de-CH" dirty="0" smtClean="0"/>
          </a:p>
          <a:p>
            <a:pPr marL="857250" lvl="1" indent="-457200">
              <a:buFont typeface="+mj-lt"/>
              <a:buAutoNum type="arabicPeriod"/>
            </a:pPr>
            <a:endParaRPr lang="de-CH" dirty="0" smtClean="0"/>
          </a:p>
          <a:p>
            <a:pPr marL="457200" indent="-457200">
              <a:buNone/>
            </a:pP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708521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Weiteres Vorgehen</a:t>
            </a:r>
            <a:r>
              <a:rPr lang="de-CH" dirty="0" smtClean="0"/>
              <a:t>	</a:t>
            </a:r>
            <a:endParaRPr lang="de-CH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285876" y="1312864"/>
            <a:ext cx="7472363" cy="4778375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de-CH" dirty="0"/>
              <a:t>UX-Verantwortlicher benennen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de-CH" dirty="0"/>
              <a:t>Zeitliche Planung der UX Aufgaben vorstellen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de-CH" dirty="0"/>
              <a:t>Wer ist für welche Aufgaben verantwortlich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de-CH" dirty="0"/>
              <a:t>Nächste Meetings </a:t>
            </a:r>
            <a:r>
              <a:rPr lang="de-CH" dirty="0" smtClean="0"/>
              <a:t>planen/kommunizieren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de-CH" smtClean="0"/>
              <a:t>…</a:t>
            </a:r>
            <a:endParaRPr lang="de-CH" dirty="0"/>
          </a:p>
          <a:p>
            <a:pPr>
              <a:buFont typeface="Arial" panose="020B0604020202020204" pitchFamily="34" charset="0"/>
              <a:buChar char="•"/>
            </a:pPr>
            <a:endParaRPr lang="de-CH" dirty="0"/>
          </a:p>
          <a:p>
            <a:pPr marL="857250" lvl="1" indent="-457200">
              <a:buFont typeface="+mj-lt"/>
              <a:buAutoNum type="arabicPeriod"/>
            </a:pPr>
            <a:endParaRPr lang="de-CH" dirty="0" smtClean="0"/>
          </a:p>
          <a:p>
            <a:pPr marL="457200" indent="-457200">
              <a:buNone/>
            </a:pP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507517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212078"/>
            <a:ext cx="7772400" cy="1556898"/>
          </a:xfrm>
        </p:spPr>
        <p:txBody>
          <a:bodyPr/>
          <a:lstStyle/>
          <a:p>
            <a:pPr marL="719138" indent="-719138">
              <a:buFont typeface="+mj-lt"/>
              <a:buNone/>
            </a:pPr>
            <a:r>
              <a:rPr lang="de-CH" dirty="0" smtClean="0"/>
              <a:t>1. 	Begrüssung,</a:t>
            </a:r>
            <a:br>
              <a:rPr lang="de-CH" dirty="0" smtClean="0"/>
            </a:br>
            <a:r>
              <a:rPr lang="de-CH" dirty="0" smtClean="0"/>
              <a:t>Traktanden und Ziele</a:t>
            </a:r>
            <a:br>
              <a:rPr lang="de-CH" dirty="0" smtClean="0"/>
            </a:br>
            <a:endParaRPr lang="de-CH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Traktanden	</a:t>
            </a:r>
            <a:endParaRPr lang="de-CH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285876" y="1312864"/>
            <a:ext cx="7472363" cy="4778375"/>
          </a:xfrm>
        </p:spPr>
        <p:txBody>
          <a:bodyPr/>
          <a:lstStyle/>
          <a:p>
            <a:pPr marL="457200" lvl="0" indent="-457200">
              <a:buFont typeface="+mj-lt"/>
              <a:buAutoNum type="arabicPeriod"/>
            </a:pPr>
            <a:r>
              <a:rPr lang="de-CH" dirty="0" smtClean="0"/>
              <a:t>Begrüssung, Traktanden, Protokoll und Ziele</a:t>
            </a:r>
          </a:p>
          <a:p>
            <a:pPr marL="457200" lvl="0" indent="-457200">
              <a:buFont typeface="+mj-lt"/>
              <a:buAutoNum type="arabicPeriod"/>
            </a:pPr>
            <a:r>
              <a:rPr lang="de-CH" dirty="0" smtClean="0"/>
              <a:t>Einführung Thema User Experience (UX)</a:t>
            </a:r>
          </a:p>
          <a:p>
            <a:pPr marL="457200" lvl="0" indent="-457200">
              <a:buFont typeface="+mj-lt"/>
              <a:buAutoNum type="arabicPeriod"/>
            </a:pPr>
            <a:r>
              <a:rPr lang="de-CH" dirty="0" smtClean="0"/>
              <a:t>UX Relevanzanalyse </a:t>
            </a:r>
          </a:p>
          <a:p>
            <a:pPr marL="457200" lvl="0" indent="-457200">
              <a:buFont typeface="+mj-lt"/>
              <a:buAutoNum type="arabicPeriod"/>
            </a:pPr>
            <a:r>
              <a:rPr lang="de-CH" dirty="0" smtClean="0"/>
              <a:t>Wieso ist UX wichtig (ROI)?</a:t>
            </a:r>
          </a:p>
          <a:p>
            <a:pPr marL="457200" indent="-457200">
              <a:buFont typeface="+mj-lt"/>
              <a:buAutoNum type="arabicPeriod"/>
            </a:pPr>
            <a:r>
              <a:rPr lang="de-CH" dirty="0" smtClean="0"/>
              <a:t>UX </a:t>
            </a:r>
            <a:r>
              <a:rPr lang="de-CH" dirty="0"/>
              <a:t>Vorgehensmodell &amp; Integration im Projekt</a:t>
            </a:r>
          </a:p>
          <a:p>
            <a:pPr marL="857250" lvl="1" indent="-457200">
              <a:buFont typeface="+mj-lt"/>
              <a:buAutoNum type="arabicPeriod"/>
            </a:pPr>
            <a:r>
              <a:rPr lang="de-CH" dirty="0"/>
              <a:t>UX Integration in HERMES</a:t>
            </a:r>
          </a:p>
          <a:p>
            <a:pPr marL="457200" lvl="0" indent="-457200">
              <a:buFont typeface="+mj-lt"/>
              <a:buAutoNum type="arabicPeriod"/>
            </a:pPr>
            <a:r>
              <a:rPr lang="de-CH" dirty="0" smtClean="0"/>
              <a:t>UX Ergebnisse, Aufgaben </a:t>
            </a:r>
            <a:r>
              <a:rPr lang="de-CH" dirty="0"/>
              <a:t>&amp; Rollen</a:t>
            </a:r>
          </a:p>
          <a:p>
            <a:pPr marL="857250" lvl="1" indent="-457200">
              <a:buFont typeface="+mj-lt"/>
              <a:buAutoNum type="arabicPeriod"/>
            </a:pPr>
            <a:r>
              <a:rPr lang="de-CH" dirty="0"/>
              <a:t>UX Konzept</a:t>
            </a:r>
          </a:p>
          <a:p>
            <a:pPr marL="857250" lvl="1" indent="-457200">
              <a:buFont typeface="+mj-lt"/>
              <a:buAutoNum type="arabicPeriod"/>
            </a:pPr>
            <a:r>
              <a:rPr lang="de-CH" dirty="0" smtClean="0"/>
              <a:t>Nutzerforschung</a:t>
            </a:r>
            <a:endParaRPr lang="de-CH" dirty="0"/>
          </a:p>
          <a:p>
            <a:pPr marL="857250" lvl="1" indent="-457200">
              <a:buFont typeface="+mj-lt"/>
              <a:buAutoNum type="arabicPeriod"/>
            </a:pPr>
            <a:r>
              <a:rPr lang="de-CH" dirty="0"/>
              <a:t>Interaktionsdesign</a:t>
            </a:r>
          </a:p>
          <a:p>
            <a:pPr marL="857250" lvl="1" indent="-457200">
              <a:buFont typeface="+mj-lt"/>
              <a:buAutoNum type="arabicPeriod"/>
            </a:pPr>
            <a:r>
              <a:rPr lang="de-CH" dirty="0"/>
              <a:t>UX Qualitätssicherung </a:t>
            </a:r>
            <a:endParaRPr lang="de-CH" dirty="0" smtClean="0"/>
          </a:p>
          <a:p>
            <a:pPr marL="857250" lvl="1" indent="-457200">
              <a:buFont typeface="+mj-lt"/>
              <a:buAutoNum type="arabicPeriod"/>
            </a:pPr>
            <a:r>
              <a:rPr lang="de-CH" dirty="0" smtClean="0"/>
              <a:t>Rollen</a:t>
            </a:r>
            <a:endParaRPr lang="de-CH" dirty="0"/>
          </a:p>
          <a:p>
            <a:pPr marL="457200" lvl="0" indent="-457200">
              <a:buFont typeface="+mj-lt"/>
              <a:buAutoNum type="arabicPeriod"/>
            </a:pPr>
            <a:r>
              <a:rPr lang="de-CH" dirty="0" smtClean="0"/>
              <a:t>Weiteres Vorgehen</a:t>
            </a:r>
          </a:p>
          <a:p>
            <a:pPr marL="400050" lvl="1" indent="0">
              <a:buNone/>
            </a:pPr>
            <a:endParaRPr lang="de-CH" dirty="0" smtClean="0"/>
          </a:p>
          <a:p>
            <a:pPr marL="857250" lvl="1" indent="-457200">
              <a:buFont typeface="+mj-lt"/>
              <a:buAutoNum type="arabicPeriod"/>
            </a:pPr>
            <a:endParaRPr lang="de-CH" dirty="0" smtClean="0"/>
          </a:p>
          <a:p>
            <a:pPr marL="457200" indent="-457200">
              <a:buNone/>
            </a:pPr>
            <a:endParaRPr lang="de-CH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Ziele der Sitzung</a:t>
            </a:r>
            <a:endParaRPr lang="de-CH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285876" y="1391021"/>
            <a:ext cx="7472363" cy="4778375"/>
          </a:xfrm>
        </p:spPr>
        <p:txBody>
          <a:bodyPr/>
          <a:lstStyle/>
          <a:p>
            <a:r>
              <a:rPr lang="de-CH" dirty="0" smtClean="0"/>
              <a:t>Das Thema UX oder Nutzungserlebnis ist vertraut</a:t>
            </a:r>
            <a:br>
              <a:rPr lang="de-CH" dirty="0" smtClean="0"/>
            </a:br>
            <a:endParaRPr lang="de-CH" dirty="0" smtClean="0"/>
          </a:p>
          <a:p>
            <a:r>
              <a:rPr lang="de-CH" dirty="0" smtClean="0"/>
              <a:t>Die Relevanz des Themas UX im Projekt ist erkannt</a:t>
            </a:r>
          </a:p>
          <a:p>
            <a:pPr>
              <a:buNone/>
            </a:pPr>
            <a:endParaRPr lang="de-CH" dirty="0" smtClean="0"/>
          </a:p>
          <a:p>
            <a:r>
              <a:rPr lang="de-CH" dirty="0" smtClean="0"/>
              <a:t>Das Vorgehensmodell und Integration der UX Aufgaben, Ergebnisse und Rollen ist nachvollziehbar</a:t>
            </a:r>
          </a:p>
          <a:p>
            <a:pPr marL="0" indent="0">
              <a:buNone/>
            </a:pPr>
            <a:endParaRPr lang="de-CH" dirty="0" smtClean="0"/>
          </a:p>
          <a:p>
            <a:r>
              <a:rPr lang="de-CH" dirty="0" smtClean="0"/>
              <a:t>Weiteres Vorgehen ist klar</a:t>
            </a:r>
            <a:endParaRPr lang="de-CH" dirty="0"/>
          </a:p>
          <a:p>
            <a:pPr marL="0" indent="0">
              <a:buNone/>
            </a:pPr>
            <a:endParaRPr lang="de-CH" dirty="0" smtClean="0"/>
          </a:p>
          <a:p>
            <a:endParaRPr lang="de-CH" dirty="0" smtClean="0"/>
          </a:p>
          <a:p>
            <a:endParaRPr lang="de-CH" dirty="0" smtClean="0"/>
          </a:p>
          <a:p>
            <a:endParaRPr lang="de-CH" dirty="0" smtClean="0"/>
          </a:p>
          <a:p>
            <a:endParaRPr lang="de-CH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User Experience Definition</a:t>
            </a:r>
            <a:endParaRPr lang="de-CH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285876" y="1391021"/>
            <a:ext cx="7472363" cy="4778375"/>
          </a:xfrm>
        </p:spPr>
        <p:txBody>
          <a:bodyPr/>
          <a:lstStyle/>
          <a:p>
            <a:pPr marL="0" indent="0">
              <a:buNone/>
            </a:pPr>
            <a:r>
              <a:rPr lang="de-DE" sz="3200" dirty="0" smtClean="0"/>
              <a:t>„</a:t>
            </a:r>
            <a:r>
              <a:rPr lang="de-CH" sz="2000" dirty="0" smtClean="0">
                <a:latin typeface="Arial" charset="0"/>
                <a:ea typeface="Arial" charset="0"/>
                <a:cs typeface="Arial" charset="0"/>
              </a:rPr>
              <a:t>Der </a:t>
            </a:r>
            <a:r>
              <a:rPr lang="de-CH" sz="2000" dirty="0">
                <a:latin typeface="Arial" charset="0"/>
                <a:ea typeface="Arial" charset="0"/>
                <a:cs typeface="Arial" charset="0"/>
              </a:rPr>
              <a:t>Begriff User Experience (Abkürzung UX, deutsch wörtlich Nutzererfahrung, besser </a:t>
            </a:r>
            <a:r>
              <a:rPr lang="de-CH" sz="2000" dirty="0" smtClean="0">
                <a:latin typeface="Arial" charset="0"/>
                <a:ea typeface="Arial" charset="0"/>
                <a:cs typeface="Arial" charset="0"/>
              </a:rPr>
              <a:t>Nutzererlebnis </a:t>
            </a:r>
            <a:r>
              <a:rPr lang="de-CH" sz="2000" dirty="0">
                <a:latin typeface="Arial" charset="0"/>
                <a:ea typeface="Arial" charset="0"/>
                <a:cs typeface="Arial" charset="0"/>
              </a:rPr>
              <a:t>oder Nutzungserlebnis – es wird auch häufig vom Anwendererlebnis gesprochen) umschreibt alle Aspekte der Erfahrungen eines Nutzers bei der Interaktion mit einem </a:t>
            </a:r>
            <a:r>
              <a:rPr lang="de-CH" sz="2000" dirty="0" smtClean="0">
                <a:latin typeface="Arial" charset="0"/>
                <a:ea typeface="Arial" charset="0"/>
                <a:cs typeface="Arial" charset="0"/>
              </a:rPr>
              <a:t>Produkt</a:t>
            </a:r>
            <a:r>
              <a:rPr lang="de-CH" sz="2000" dirty="0">
                <a:latin typeface="Arial" charset="0"/>
                <a:ea typeface="Arial" charset="0"/>
                <a:cs typeface="Arial" charset="0"/>
              </a:rPr>
              <a:t>, Dienst, einer Umgebung oder Einrichtung. Dazu zählen auch Software und IT-Systeme. </a:t>
            </a:r>
            <a:endParaRPr lang="de-CH" sz="2000" dirty="0" smtClean="0">
              <a:latin typeface="Arial" charset="0"/>
              <a:ea typeface="Arial" charset="0"/>
              <a:cs typeface="Arial" charset="0"/>
            </a:endParaRPr>
          </a:p>
          <a:p>
            <a:pPr marL="0" indent="0">
              <a:buNone/>
            </a:pPr>
            <a:r>
              <a:rPr lang="de-CH" sz="2000" dirty="0" smtClean="0">
                <a:latin typeface="Arial" charset="0"/>
                <a:ea typeface="Arial" charset="0"/>
                <a:cs typeface="Arial" charset="0"/>
              </a:rPr>
              <a:t>Der </a:t>
            </a:r>
            <a:r>
              <a:rPr lang="de-CH" sz="2000" dirty="0">
                <a:latin typeface="Arial" charset="0"/>
                <a:ea typeface="Arial" charset="0"/>
                <a:cs typeface="Arial" charset="0"/>
              </a:rPr>
              <a:t>Begriff „User Experience“ kommt meist im Zusammenhang mit der Gestaltung von Websites oder Apps zur Anwendung, umfasst jedoch jegliche Art der Produktinteraktion, also unter anderem auch die nicht-digitale, physische Nutzung</a:t>
            </a:r>
            <a:r>
              <a:rPr lang="de-CH" sz="2000" dirty="0" smtClean="0">
                <a:latin typeface="Arial" charset="0"/>
                <a:ea typeface="Arial" charset="0"/>
                <a:cs typeface="Arial" charset="0"/>
              </a:rPr>
              <a:t>.</a:t>
            </a:r>
            <a:r>
              <a:rPr lang="de-DE" sz="2000" dirty="0" smtClean="0">
                <a:latin typeface="Arial" charset="0"/>
                <a:ea typeface="Arial" charset="0"/>
                <a:cs typeface="Arial" charset="0"/>
              </a:rPr>
              <a:t>“</a:t>
            </a:r>
            <a:endParaRPr lang="de-DE" sz="2000" dirty="0">
              <a:latin typeface="Arial" charset="0"/>
              <a:ea typeface="Arial" charset="0"/>
              <a:cs typeface="Arial" charset="0"/>
            </a:endParaRPr>
          </a:p>
          <a:p>
            <a:pPr marL="0" indent="0">
              <a:buNone/>
            </a:pPr>
            <a:endParaRPr lang="en-US" sz="2000" dirty="0" smtClean="0"/>
          </a:p>
          <a:p>
            <a:pPr marL="0" indent="0">
              <a:buNone/>
            </a:pPr>
            <a:r>
              <a:rPr lang="it-CH" sz="1600" i="1" dirty="0"/>
              <a:t>Quelle: Wikipedia, 5.5.2017, </a:t>
            </a:r>
            <a:r>
              <a:rPr lang="it-CH" sz="1600" i="1" u="sng" dirty="0">
                <a:hlinkClick r:id="rId3"/>
              </a:rPr>
              <a:t>https://</a:t>
            </a:r>
            <a:r>
              <a:rPr lang="it-CH" sz="1600" i="1" u="sng" dirty="0" smtClean="0">
                <a:hlinkClick r:id="rId3"/>
              </a:rPr>
              <a:t>de.wikipedia.org/wiki/User_Experience</a:t>
            </a:r>
            <a:endParaRPr lang="de-CH" sz="1600" dirty="0" smtClean="0"/>
          </a:p>
        </p:txBody>
      </p:sp>
    </p:spTree>
    <p:extLst>
      <p:ext uri="{BB962C8B-B14F-4D97-AF65-F5344CB8AC3E}">
        <p14:creationId xmlns:p14="http://schemas.microsoft.com/office/powerpoint/2010/main" val="2842311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Missverständnisse über UX</a:t>
            </a:r>
            <a:endParaRPr lang="de-CH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285876" y="1391021"/>
            <a:ext cx="7472363" cy="4778375"/>
          </a:xfrm>
        </p:spPr>
        <p:txBody>
          <a:bodyPr/>
          <a:lstStyle/>
          <a:p>
            <a:pPr marL="0" indent="0">
              <a:buNone/>
            </a:pPr>
            <a:endParaRPr lang="de-CH" dirty="0" smtClean="0"/>
          </a:p>
          <a:p>
            <a:endParaRPr lang="de-CH" dirty="0" smtClean="0"/>
          </a:p>
          <a:p>
            <a:endParaRPr lang="de-CH" dirty="0" smtClean="0"/>
          </a:p>
          <a:p>
            <a:endParaRPr lang="de-CH" dirty="0" smtClean="0"/>
          </a:p>
          <a:p>
            <a:endParaRPr lang="de-CH" dirty="0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5875" y="818357"/>
            <a:ext cx="3990298" cy="5499338"/>
          </a:xfrm>
          <a:prstGeom prst="rect">
            <a:avLst/>
          </a:prstGeom>
        </p:spPr>
      </p:pic>
      <p:sp>
        <p:nvSpPr>
          <p:cNvPr id="5" name="Textfeld 4"/>
          <p:cNvSpPr txBox="1"/>
          <p:nvPr/>
        </p:nvSpPr>
        <p:spPr>
          <a:xfrm>
            <a:off x="5934270" y="2108718"/>
            <a:ext cx="253792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1600" dirty="0" smtClean="0">
                <a:latin typeface="+mj-lt"/>
              </a:rPr>
              <a:t>Irrtümlicherweise wird </a:t>
            </a:r>
            <a:r>
              <a:rPr lang="de-CH" sz="1600" dirty="0">
                <a:latin typeface="+mj-lt"/>
              </a:rPr>
              <a:t>UX nur </a:t>
            </a:r>
            <a:r>
              <a:rPr lang="de-CH" sz="1600" dirty="0" smtClean="0">
                <a:latin typeface="+mj-lt"/>
              </a:rPr>
              <a:t>als die </a:t>
            </a:r>
            <a:r>
              <a:rPr lang="de-CH" sz="1600" dirty="0">
                <a:latin typeface="+mj-lt"/>
              </a:rPr>
              <a:t>v</a:t>
            </a:r>
            <a:r>
              <a:rPr lang="de-CH" sz="1600" dirty="0" smtClean="0">
                <a:latin typeface="+mj-lt"/>
              </a:rPr>
              <a:t>isuelle Gestaltung von Systemen wahrgenommen</a:t>
            </a:r>
            <a:endParaRPr lang="de-CH" sz="1600" dirty="0">
              <a:latin typeface="+mj-lt"/>
            </a:endParaRPr>
          </a:p>
        </p:txBody>
      </p:sp>
      <p:sp>
        <p:nvSpPr>
          <p:cNvPr id="6" name="Rechteck 5"/>
          <p:cNvSpPr/>
          <p:nvPr/>
        </p:nvSpPr>
        <p:spPr>
          <a:xfrm>
            <a:off x="5724915" y="5056820"/>
            <a:ext cx="3195149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CH" sz="1200" i="1" dirty="0" smtClean="0">
                <a:latin typeface="+mj-lt"/>
              </a:rPr>
              <a:t>Quelle: Erik </a:t>
            </a:r>
            <a:r>
              <a:rPr lang="de-CH" sz="1200" i="1" dirty="0" err="1" smtClean="0">
                <a:latin typeface="+mj-lt"/>
              </a:rPr>
              <a:t>Flowers</a:t>
            </a:r>
            <a:r>
              <a:rPr lang="de-CH" sz="1200" i="1" dirty="0" smtClean="0">
                <a:latin typeface="+mj-lt"/>
              </a:rPr>
              <a:t>, www.uxisnotui.com</a:t>
            </a:r>
            <a:endParaRPr lang="de-CH" sz="12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870245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User Experience Ebenen</a:t>
            </a:r>
            <a:endParaRPr lang="de-CH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285876" y="1391021"/>
            <a:ext cx="7472363" cy="4778375"/>
          </a:xfrm>
        </p:spPr>
        <p:txBody>
          <a:bodyPr/>
          <a:lstStyle/>
          <a:p>
            <a:pPr marL="0" indent="0">
              <a:buNone/>
            </a:pPr>
            <a:endParaRPr lang="de-CH" dirty="0" smtClean="0"/>
          </a:p>
          <a:p>
            <a:endParaRPr lang="de-CH" dirty="0" smtClean="0"/>
          </a:p>
          <a:p>
            <a:endParaRPr lang="de-CH" dirty="0" smtClean="0"/>
          </a:p>
          <a:p>
            <a:endParaRPr lang="de-CH" dirty="0" smtClean="0"/>
          </a:p>
          <a:p>
            <a:endParaRPr lang="de-CH" dirty="0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6299" y="822955"/>
            <a:ext cx="4107710" cy="5346441"/>
          </a:xfrm>
          <a:prstGeom prst="rect">
            <a:avLst/>
          </a:prstGeom>
        </p:spPr>
      </p:pic>
      <p:sp>
        <p:nvSpPr>
          <p:cNvPr id="5" name="Textfeld 4"/>
          <p:cNvSpPr txBox="1"/>
          <p:nvPr/>
        </p:nvSpPr>
        <p:spPr>
          <a:xfrm>
            <a:off x="5934270" y="2108718"/>
            <a:ext cx="253792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1600" dirty="0" smtClean="0">
                <a:latin typeface="+mj-lt"/>
              </a:rPr>
              <a:t>UX ist viel tiefgreifender, es umfasst mehrere Schichten</a:t>
            </a:r>
            <a:endParaRPr lang="de-CH" sz="1600" dirty="0">
              <a:latin typeface="+mj-lt"/>
            </a:endParaRPr>
          </a:p>
        </p:txBody>
      </p:sp>
      <p:sp>
        <p:nvSpPr>
          <p:cNvPr id="6" name="Rechteck 5"/>
          <p:cNvSpPr/>
          <p:nvPr/>
        </p:nvSpPr>
        <p:spPr>
          <a:xfrm>
            <a:off x="5724915" y="5056820"/>
            <a:ext cx="319514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CH" sz="1200" i="1" dirty="0" smtClean="0">
                <a:latin typeface="+mj-lt"/>
              </a:rPr>
              <a:t>Quelle: Garrett, James. Grafik: CXL</a:t>
            </a:r>
            <a:r>
              <a:rPr lang="de-CH" sz="1200" i="1" dirty="0">
                <a:latin typeface="+mj-lt"/>
              </a:rPr>
              <a:t>, </a:t>
            </a:r>
            <a:r>
              <a:rPr lang="de-CH" sz="1200" i="1" dirty="0">
                <a:latin typeface="+mj-lt"/>
                <a:hlinkClick r:id="rId3"/>
              </a:rPr>
              <a:t>https://conversionxl.com/8-effective-ways-of-measuring-ux</a:t>
            </a:r>
            <a:r>
              <a:rPr lang="de-CH" sz="1200" i="1" dirty="0" smtClean="0">
                <a:latin typeface="+mj-lt"/>
                <a:hlinkClick r:id="rId3"/>
              </a:rPr>
              <a:t>/</a:t>
            </a:r>
            <a:endParaRPr lang="de-CH" sz="1200" i="1" dirty="0" smtClean="0">
              <a:latin typeface="+mj-lt"/>
            </a:endParaRPr>
          </a:p>
          <a:p>
            <a:endParaRPr lang="de-CH" sz="12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488946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Warum ist UX wichtig</a:t>
            </a:r>
            <a:endParaRPr lang="de-CH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285876" y="1391021"/>
            <a:ext cx="7472363" cy="4778375"/>
          </a:xfrm>
        </p:spPr>
        <p:txBody>
          <a:bodyPr/>
          <a:lstStyle/>
          <a:p>
            <a:pPr marL="0" indent="0">
              <a:buNone/>
            </a:pPr>
            <a:endParaRPr lang="de-CH" dirty="0" smtClean="0"/>
          </a:p>
          <a:p>
            <a:endParaRPr lang="de-CH" dirty="0" smtClean="0"/>
          </a:p>
          <a:p>
            <a:endParaRPr lang="de-CH" dirty="0" smtClean="0"/>
          </a:p>
          <a:p>
            <a:endParaRPr lang="de-CH" dirty="0" smtClean="0"/>
          </a:p>
          <a:p>
            <a:endParaRPr lang="de-CH" dirty="0"/>
          </a:p>
        </p:txBody>
      </p:sp>
      <p:cxnSp>
        <p:nvCxnSpPr>
          <p:cNvPr id="6" name="Gerade Verbindung mit Pfeil 5"/>
          <p:cNvCxnSpPr/>
          <p:nvPr/>
        </p:nvCxnSpPr>
        <p:spPr bwMode="auto">
          <a:xfrm>
            <a:off x="1972820" y="2557440"/>
            <a:ext cx="14600" cy="2827471"/>
          </a:xfrm>
          <a:prstGeom prst="straightConnector1">
            <a:avLst/>
          </a:prstGeom>
          <a:solidFill>
            <a:schemeClr val="bg2"/>
          </a:solidFill>
          <a:ln w="38100" cap="flat" cmpd="sng" algn="ctr">
            <a:solidFill>
              <a:schemeClr val="tx1"/>
            </a:solidFill>
            <a:prstDash val="solid"/>
            <a:round/>
            <a:headEnd type="triangle" w="med" len="med"/>
            <a:tailEnd type="none"/>
          </a:ln>
          <a:effectLst/>
        </p:spPr>
      </p:cxnSp>
      <p:cxnSp>
        <p:nvCxnSpPr>
          <p:cNvPr id="7" name="Gerade Verbindung mit Pfeil 6"/>
          <p:cNvCxnSpPr/>
          <p:nvPr/>
        </p:nvCxnSpPr>
        <p:spPr bwMode="auto">
          <a:xfrm flipV="1">
            <a:off x="1972820" y="5372364"/>
            <a:ext cx="4705414" cy="12547"/>
          </a:xfrm>
          <a:prstGeom prst="straightConnector1">
            <a:avLst/>
          </a:prstGeom>
          <a:solidFill>
            <a:schemeClr val="bg2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9" name="Rechteck 8"/>
          <p:cNvSpPr/>
          <p:nvPr/>
        </p:nvSpPr>
        <p:spPr bwMode="auto">
          <a:xfrm>
            <a:off x="2249742" y="4799250"/>
            <a:ext cx="837093" cy="432000"/>
          </a:xfrm>
          <a:prstGeom prst="rect">
            <a:avLst/>
          </a:prstGeom>
          <a:solidFill>
            <a:srgbClr val="00968F">
              <a:alpha val="60000"/>
            </a:srgbClr>
          </a:solidFill>
          <a:ln w="9525">
            <a:noFill/>
            <a:miter lim="800000"/>
            <a:headEnd/>
            <a:tailEnd/>
          </a:ln>
        </p:spPr>
        <p:txBody>
          <a:bodyPr rot="0" spcFirstLastPara="0" vertOverflow="overflow" horzOverflow="overflow" vert="horz" wrap="square" lIns="54000" tIns="54000" rIns="54000" bIns="54000" numCol="1" spcCol="0" rtlCol="0" fromWordArt="0" anchor="b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e-CH" sz="1050" b="1" dirty="0" err="1" smtClean="0">
                <a:solidFill>
                  <a:schemeClr val="bg1"/>
                </a:solidFill>
                <a:latin typeface="+mj-lt"/>
              </a:rPr>
              <a:t>Dev</a:t>
            </a:r>
            <a:r>
              <a:rPr lang="de-CH" sz="1050" b="1" dirty="0" smtClean="0">
                <a:solidFill>
                  <a:schemeClr val="bg1"/>
                </a:solidFill>
                <a:latin typeface="+mj-lt"/>
              </a:rPr>
              <a:t>. Sprint</a:t>
            </a:r>
            <a:endParaRPr lang="de-CH" sz="105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0" name="Rechteck 9"/>
          <p:cNvSpPr/>
          <p:nvPr/>
        </p:nvSpPr>
        <p:spPr bwMode="auto">
          <a:xfrm>
            <a:off x="3140841" y="4475250"/>
            <a:ext cx="837093" cy="756000"/>
          </a:xfrm>
          <a:prstGeom prst="rect">
            <a:avLst/>
          </a:prstGeom>
          <a:solidFill>
            <a:srgbClr val="00968F">
              <a:alpha val="60000"/>
            </a:srgbClr>
          </a:solidFill>
          <a:ln w="9525">
            <a:noFill/>
            <a:miter lim="800000"/>
            <a:headEnd/>
            <a:tailEnd/>
          </a:ln>
        </p:spPr>
        <p:txBody>
          <a:bodyPr rot="0" spcFirstLastPara="0" vertOverflow="overflow" horzOverflow="overflow" vert="horz" wrap="square" lIns="54000" tIns="54000" rIns="54000" bIns="54000" numCol="1" spcCol="0" rtlCol="0" fromWordArt="0" anchor="b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e-CH" sz="1050" b="1" dirty="0" err="1" smtClean="0">
                <a:solidFill>
                  <a:schemeClr val="bg1"/>
                </a:solidFill>
                <a:latin typeface="+mj-lt"/>
              </a:rPr>
              <a:t>Full</a:t>
            </a:r>
            <a:r>
              <a:rPr lang="de-CH" sz="1050" b="1" dirty="0" smtClean="0">
                <a:solidFill>
                  <a:schemeClr val="bg1"/>
                </a:solidFill>
                <a:latin typeface="+mj-lt"/>
              </a:rPr>
              <a:t> </a:t>
            </a:r>
            <a:r>
              <a:rPr lang="de-CH" sz="1050" b="1" dirty="0" err="1" smtClean="0">
                <a:solidFill>
                  <a:schemeClr val="bg1"/>
                </a:solidFill>
                <a:latin typeface="+mj-lt"/>
              </a:rPr>
              <a:t>Build</a:t>
            </a:r>
            <a:endParaRPr lang="de-CH" sz="105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1" name="Textfeld 10"/>
          <p:cNvSpPr txBox="1"/>
          <p:nvPr/>
        </p:nvSpPr>
        <p:spPr bwMode="auto">
          <a:xfrm>
            <a:off x="447869" y="2180250"/>
            <a:ext cx="1154618" cy="635353"/>
          </a:xfrm>
          <a:prstGeom prst="rect">
            <a:avLst/>
          </a:prstGeom>
        </p:spPr>
        <p:txBody>
          <a:bodyPr wrap="square" lIns="54000" tIns="54000" rIns="54000" bIns="54000" rtlCol="0">
            <a:spAutoFit/>
          </a:bodyPr>
          <a:lstStyle/>
          <a:p>
            <a:pPr indent="-170100" defTabSz="170100">
              <a:lnSpc>
                <a:spcPct val="95000"/>
              </a:lnSpc>
            </a:pPr>
            <a:r>
              <a:rPr lang="de-CH" sz="1200" kern="0" dirty="0" err="1" smtClean="0">
                <a:solidFill>
                  <a:srgbClr val="000000"/>
                </a:solidFill>
                <a:latin typeface="+mj-lt"/>
              </a:rPr>
              <a:t>Cost</a:t>
            </a:r>
            <a:r>
              <a:rPr lang="de-CH" sz="1200" kern="0" dirty="0" smtClean="0">
                <a:solidFill>
                  <a:srgbClr val="000000"/>
                </a:solidFill>
                <a:latin typeface="+mj-lt"/>
              </a:rPr>
              <a:t> </a:t>
            </a:r>
            <a:r>
              <a:rPr lang="de-CH" sz="1200" kern="0" dirty="0" err="1" smtClean="0">
                <a:solidFill>
                  <a:srgbClr val="000000"/>
                </a:solidFill>
                <a:latin typeface="+mj-lt"/>
              </a:rPr>
              <a:t>of</a:t>
            </a:r>
            <a:r>
              <a:rPr lang="de-CH" sz="1200" kern="0" dirty="0" smtClean="0">
                <a:solidFill>
                  <a:srgbClr val="000000"/>
                </a:solidFill>
                <a:latin typeface="+mj-lt"/>
              </a:rPr>
              <a:t> 1 Error (Software Entwicklung)</a:t>
            </a:r>
            <a:r>
              <a:rPr lang="de-CH" sz="1200" kern="0" baseline="30000" dirty="0" smtClean="0">
                <a:solidFill>
                  <a:srgbClr val="000000"/>
                </a:solidFill>
                <a:latin typeface="+mj-lt"/>
              </a:rPr>
              <a:t>1</a:t>
            </a:r>
            <a:endParaRPr lang="de-CH" sz="1200" kern="0" baseline="30000" dirty="0">
              <a:solidFill>
                <a:srgbClr val="000000"/>
              </a:solidFill>
              <a:latin typeface="+mj-lt"/>
            </a:endParaRPr>
          </a:p>
        </p:txBody>
      </p:sp>
      <p:sp>
        <p:nvSpPr>
          <p:cNvPr id="12" name="Textfeld 11"/>
          <p:cNvSpPr txBox="1"/>
          <p:nvPr/>
        </p:nvSpPr>
        <p:spPr bwMode="auto">
          <a:xfrm>
            <a:off x="6165177" y="5007721"/>
            <a:ext cx="1228637" cy="284487"/>
          </a:xfrm>
          <a:prstGeom prst="rect">
            <a:avLst/>
          </a:prstGeom>
        </p:spPr>
        <p:txBody>
          <a:bodyPr wrap="square" lIns="54000" tIns="54000" rIns="54000" bIns="54000" rtlCol="0">
            <a:spAutoFit/>
          </a:bodyPr>
          <a:lstStyle/>
          <a:p>
            <a:pPr indent="-170100" algn="r" defTabSz="170100">
              <a:lnSpc>
                <a:spcPct val="95000"/>
              </a:lnSpc>
            </a:pPr>
            <a:r>
              <a:rPr lang="de-CH" sz="1200" kern="0" dirty="0">
                <a:solidFill>
                  <a:srgbClr val="000000"/>
                </a:solidFill>
                <a:latin typeface="+mj-lt"/>
              </a:rPr>
              <a:t>Produktreife</a:t>
            </a:r>
          </a:p>
        </p:txBody>
      </p:sp>
      <p:sp>
        <p:nvSpPr>
          <p:cNvPr id="13" name="Rechteck 12"/>
          <p:cNvSpPr/>
          <p:nvPr/>
        </p:nvSpPr>
        <p:spPr bwMode="auto">
          <a:xfrm>
            <a:off x="4026863" y="3915054"/>
            <a:ext cx="837093" cy="1323147"/>
          </a:xfrm>
          <a:prstGeom prst="rect">
            <a:avLst/>
          </a:prstGeom>
          <a:solidFill>
            <a:srgbClr val="00968F">
              <a:alpha val="60000"/>
            </a:srgbClr>
          </a:solidFill>
          <a:ln w="9525">
            <a:noFill/>
            <a:miter lim="800000"/>
            <a:headEnd/>
            <a:tailEnd/>
          </a:ln>
        </p:spPr>
        <p:txBody>
          <a:bodyPr rot="0" spcFirstLastPara="0" vertOverflow="overflow" horzOverflow="overflow" vert="horz" wrap="square" lIns="54000" tIns="54000" rIns="54000" bIns="54000" numCol="1" spcCol="0" rtlCol="0" fromWordArt="0" anchor="b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e-CH" sz="1050" b="1" dirty="0" smtClean="0">
                <a:solidFill>
                  <a:schemeClr val="bg1"/>
                </a:solidFill>
                <a:latin typeface="+mj-lt"/>
              </a:rPr>
              <a:t>Integration</a:t>
            </a:r>
            <a:endParaRPr lang="de-CH" sz="105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4" name="Rechteck 13"/>
          <p:cNvSpPr/>
          <p:nvPr/>
        </p:nvSpPr>
        <p:spPr bwMode="auto">
          <a:xfrm>
            <a:off x="4923039" y="2180250"/>
            <a:ext cx="904783" cy="3051000"/>
          </a:xfrm>
          <a:prstGeom prst="rect">
            <a:avLst/>
          </a:prstGeom>
          <a:solidFill>
            <a:srgbClr val="00968F">
              <a:alpha val="60000"/>
            </a:srgbClr>
          </a:solidFill>
          <a:ln w="9525">
            <a:noFill/>
            <a:miter lim="800000"/>
            <a:headEnd/>
            <a:tailEnd/>
          </a:ln>
        </p:spPr>
        <p:txBody>
          <a:bodyPr rot="0" spcFirstLastPara="0" vertOverflow="overflow" horzOverflow="overflow" vert="horz" wrap="square" lIns="54000" tIns="54000" rIns="54000" bIns="54000" numCol="1" spcCol="0" rtlCol="0" fromWordArt="0" anchor="b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e-CH" sz="1050" b="1" dirty="0" smtClean="0">
                <a:solidFill>
                  <a:schemeClr val="bg1"/>
                </a:solidFill>
                <a:latin typeface="+mj-lt"/>
              </a:rPr>
              <a:t>System Test</a:t>
            </a:r>
            <a:endParaRPr lang="de-CH" sz="105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5" name="Rechteck 14"/>
          <p:cNvSpPr/>
          <p:nvPr/>
        </p:nvSpPr>
        <p:spPr>
          <a:xfrm>
            <a:off x="6363453" y="1385914"/>
            <a:ext cx="2448018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t"/>
            <a:r>
              <a:rPr lang="de-DE" sz="900" b="1" dirty="0">
                <a:latin typeface="+mj-lt"/>
              </a:rPr>
              <a:t>Kosteneffizienz</a:t>
            </a:r>
            <a:endParaRPr lang="de-CH" sz="900" dirty="0">
              <a:latin typeface="+mj-lt"/>
            </a:endParaRPr>
          </a:p>
          <a:p>
            <a:pPr marL="128588" indent="-128588" fontAlgn="t">
              <a:buFont typeface="Arial" panose="020B0604020202020204" pitchFamily="34" charset="0"/>
              <a:buChar char="•"/>
            </a:pPr>
            <a:r>
              <a:rPr lang="de-DE" sz="900" dirty="0">
                <a:latin typeface="+mj-lt"/>
              </a:rPr>
              <a:t>Entwicklungskosten senken</a:t>
            </a:r>
            <a:endParaRPr lang="de-CH" sz="900" dirty="0">
              <a:latin typeface="+mj-lt"/>
            </a:endParaRPr>
          </a:p>
          <a:p>
            <a:pPr marL="128588" indent="-128588" fontAlgn="t">
              <a:buFont typeface="Arial" panose="020B0604020202020204" pitchFamily="34" charset="0"/>
              <a:buChar char="•"/>
            </a:pPr>
            <a:r>
              <a:rPr lang="de-DE" sz="900" dirty="0">
                <a:latin typeface="+mj-lt"/>
              </a:rPr>
              <a:t>Unterhalt- und Supportkosten senken</a:t>
            </a:r>
            <a:endParaRPr lang="de-CH" sz="900" dirty="0">
              <a:latin typeface="+mj-lt"/>
            </a:endParaRPr>
          </a:p>
          <a:p>
            <a:pPr marL="128588" indent="-128588" fontAlgn="t">
              <a:buFont typeface="Arial" panose="020B0604020202020204" pitchFamily="34" charset="0"/>
              <a:buChar char="•"/>
            </a:pPr>
            <a:r>
              <a:rPr lang="de-DE" sz="900" dirty="0">
                <a:latin typeface="+mj-lt"/>
              </a:rPr>
              <a:t>Kosten für </a:t>
            </a:r>
            <a:r>
              <a:rPr lang="de-DE" sz="900" dirty="0" err="1">
                <a:latin typeface="+mj-lt"/>
              </a:rPr>
              <a:t>Redesign</a:t>
            </a:r>
            <a:r>
              <a:rPr lang="de-DE" sz="900" dirty="0">
                <a:latin typeface="+mj-lt"/>
              </a:rPr>
              <a:t> senken</a:t>
            </a:r>
            <a:endParaRPr lang="de-CH" sz="900" dirty="0">
              <a:latin typeface="+mj-lt"/>
            </a:endParaRPr>
          </a:p>
          <a:p>
            <a:pPr marL="128588" indent="-128588" fontAlgn="t">
              <a:buFont typeface="Arial" panose="020B0604020202020204" pitchFamily="34" charset="0"/>
              <a:buChar char="•"/>
            </a:pPr>
            <a:r>
              <a:rPr lang="de-DE" sz="900" dirty="0">
                <a:latin typeface="+mj-lt"/>
              </a:rPr>
              <a:t>Aufwand für Schulung und Dokumentation senken</a:t>
            </a:r>
          </a:p>
          <a:p>
            <a:pPr fontAlgn="t"/>
            <a:endParaRPr lang="de-DE" sz="900" dirty="0">
              <a:latin typeface="+mj-lt"/>
            </a:endParaRPr>
          </a:p>
          <a:p>
            <a:pPr fontAlgn="t"/>
            <a:r>
              <a:rPr lang="de-DE" sz="900" b="1" dirty="0">
                <a:latin typeface="+mj-lt"/>
              </a:rPr>
              <a:t>Nutzen für Business</a:t>
            </a:r>
            <a:endParaRPr lang="de-CH" sz="900" dirty="0">
              <a:latin typeface="+mj-lt"/>
            </a:endParaRPr>
          </a:p>
          <a:p>
            <a:pPr marL="128588" indent="-128588" fontAlgn="t">
              <a:buFont typeface="Arial" panose="020B0604020202020204" pitchFamily="34" charset="0"/>
              <a:buChar char="•"/>
            </a:pPr>
            <a:r>
              <a:rPr lang="de-DE" sz="900" dirty="0">
                <a:latin typeface="+mj-lt"/>
              </a:rPr>
              <a:t>Mehr Transaktionen</a:t>
            </a:r>
            <a:endParaRPr lang="de-CH" sz="900" dirty="0">
              <a:latin typeface="+mj-lt"/>
            </a:endParaRPr>
          </a:p>
          <a:p>
            <a:pPr marL="128588" indent="-128588" fontAlgn="t">
              <a:buFont typeface="Arial" panose="020B0604020202020204" pitchFamily="34" charset="0"/>
              <a:buChar char="•"/>
            </a:pPr>
            <a:r>
              <a:rPr lang="de-DE" sz="900" dirty="0">
                <a:latin typeface="+mj-lt"/>
              </a:rPr>
              <a:t>Konversionsraten erhöhen</a:t>
            </a:r>
            <a:endParaRPr lang="de-CH" sz="900" dirty="0">
              <a:latin typeface="+mj-lt"/>
            </a:endParaRPr>
          </a:p>
          <a:p>
            <a:pPr marL="128588" indent="-128588">
              <a:buFont typeface="Arial" panose="020B0604020202020204" pitchFamily="34" charset="0"/>
              <a:buChar char="•"/>
            </a:pPr>
            <a:r>
              <a:rPr lang="de-DE" sz="900" dirty="0">
                <a:latin typeface="+mj-lt"/>
              </a:rPr>
              <a:t>Traffic erhöhen</a:t>
            </a:r>
            <a:endParaRPr lang="de-CH" sz="900" dirty="0">
              <a:latin typeface="+mj-lt"/>
            </a:endParaRPr>
          </a:p>
          <a:p>
            <a:pPr marL="128588" indent="-128588" fontAlgn="t">
              <a:buFont typeface="Arial" panose="020B0604020202020204" pitchFamily="34" charset="0"/>
              <a:buChar char="•"/>
            </a:pPr>
            <a:r>
              <a:rPr lang="de-DE" sz="900" dirty="0">
                <a:latin typeface="+mj-lt"/>
              </a:rPr>
              <a:t>Kundenbindung stärken</a:t>
            </a:r>
            <a:endParaRPr lang="de-CH" sz="900" dirty="0">
              <a:latin typeface="+mj-lt"/>
            </a:endParaRPr>
          </a:p>
          <a:p>
            <a:pPr marL="128588" indent="-128588" fontAlgn="t">
              <a:buFont typeface="Arial" panose="020B0604020202020204" pitchFamily="34" charset="0"/>
              <a:buChar char="•"/>
            </a:pPr>
            <a:r>
              <a:rPr lang="de-DE" sz="900" dirty="0">
                <a:latin typeface="+mj-lt"/>
              </a:rPr>
              <a:t>Neue Kunden gewinnen</a:t>
            </a:r>
          </a:p>
          <a:p>
            <a:pPr fontAlgn="t"/>
            <a:endParaRPr lang="de-DE" sz="900" dirty="0">
              <a:latin typeface="+mj-lt"/>
            </a:endParaRPr>
          </a:p>
          <a:p>
            <a:pPr fontAlgn="t"/>
            <a:r>
              <a:rPr lang="de-DE" sz="900" b="1" dirty="0">
                <a:latin typeface="+mj-lt"/>
              </a:rPr>
              <a:t>Nutzen für User </a:t>
            </a:r>
            <a:endParaRPr lang="de-CH" sz="900" dirty="0">
              <a:latin typeface="+mj-lt"/>
            </a:endParaRPr>
          </a:p>
          <a:p>
            <a:pPr marL="128588" indent="-128588" fontAlgn="t">
              <a:buFont typeface="Arial" panose="020B0604020202020204" pitchFamily="34" charset="0"/>
              <a:buChar char="•"/>
            </a:pPr>
            <a:r>
              <a:rPr lang="de-DE" sz="900" dirty="0">
                <a:latin typeface="+mj-lt"/>
              </a:rPr>
              <a:t>Einfache Bedienbarkeit ermöglichen</a:t>
            </a:r>
            <a:endParaRPr lang="de-CH" sz="900" dirty="0">
              <a:latin typeface="+mj-lt"/>
            </a:endParaRPr>
          </a:p>
          <a:p>
            <a:pPr marL="128588" indent="-128588" fontAlgn="t">
              <a:buFont typeface="Arial" panose="020B0604020202020204" pitchFamily="34" charset="0"/>
              <a:buChar char="•"/>
            </a:pPr>
            <a:r>
              <a:rPr lang="de-DE" sz="900" dirty="0">
                <a:latin typeface="+mj-lt"/>
              </a:rPr>
              <a:t>Leichtere Erlernbarkeit gewährleisten</a:t>
            </a:r>
            <a:endParaRPr lang="de-CH" sz="900" dirty="0">
              <a:latin typeface="+mj-lt"/>
            </a:endParaRPr>
          </a:p>
          <a:p>
            <a:pPr marL="128588" indent="-128588" fontAlgn="t">
              <a:buFont typeface="Arial" panose="020B0604020202020204" pitchFamily="34" charset="0"/>
              <a:buChar char="•"/>
            </a:pPr>
            <a:r>
              <a:rPr lang="de-DE" sz="900" dirty="0">
                <a:latin typeface="+mj-lt"/>
              </a:rPr>
              <a:t>Vertrauen in Online-Kanäle erhöhen</a:t>
            </a:r>
          </a:p>
          <a:p>
            <a:pPr marL="128588" indent="-128588" fontAlgn="t">
              <a:buFont typeface="Arial" panose="020B0604020202020204" pitchFamily="34" charset="0"/>
              <a:buChar char="•"/>
            </a:pPr>
            <a:r>
              <a:rPr lang="de-DE" sz="900" dirty="0">
                <a:latin typeface="+mj-lt"/>
              </a:rPr>
              <a:t>Mehr Erfolgserlebnisse für User</a:t>
            </a:r>
            <a:endParaRPr lang="de-CH" sz="900" dirty="0">
              <a:latin typeface="+mj-lt"/>
            </a:endParaRPr>
          </a:p>
          <a:p>
            <a:pPr marL="128588" indent="-128588" fontAlgn="t">
              <a:buFont typeface="Arial" panose="020B0604020202020204" pitchFamily="34" charset="0"/>
              <a:buChar char="•"/>
            </a:pPr>
            <a:r>
              <a:rPr lang="de-DE" sz="900" dirty="0">
                <a:latin typeface="+mj-lt"/>
              </a:rPr>
              <a:t>Fehlerrate minimieren</a:t>
            </a:r>
            <a:endParaRPr lang="de-CH" sz="900" dirty="0">
              <a:latin typeface="+mj-lt"/>
            </a:endParaRPr>
          </a:p>
          <a:p>
            <a:pPr marL="128588" indent="-128588" fontAlgn="t">
              <a:buFont typeface="Arial" panose="020B0604020202020204" pitchFamily="34" charset="0"/>
              <a:buChar char="•"/>
            </a:pPr>
            <a:r>
              <a:rPr lang="de-DE" sz="900" dirty="0">
                <a:latin typeface="+mj-lt"/>
              </a:rPr>
              <a:t>Effizienz und Produktivität steigern</a:t>
            </a:r>
            <a:endParaRPr lang="de-CH" sz="900" dirty="0">
              <a:latin typeface="+mj-lt"/>
            </a:endParaRPr>
          </a:p>
          <a:p>
            <a:pPr marL="128588" indent="-128588" fontAlgn="t">
              <a:buFont typeface="Arial" panose="020B0604020202020204" pitchFamily="34" charset="0"/>
              <a:buChar char="•"/>
            </a:pPr>
            <a:r>
              <a:rPr lang="de-DE" sz="900" dirty="0">
                <a:latin typeface="+mj-lt"/>
              </a:rPr>
              <a:t>Benutzerzufriedenheit steigern</a:t>
            </a:r>
            <a:endParaRPr lang="de-CH" sz="900" dirty="0">
              <a:latin typeface="+mj-lt"/>
            </a:endParaRPr>
          </a:p>
          <a:p>
            <a:pPr marL="128588" indent="-128588" fontAlgn="t">
              <a:buFont typeface="Arial" panose="020B0604020202020204" pitchFamily="34" charset="0"/>
              <a:buChar char="•"/>
            </a:pPr>
            <a:r>
              <a:rPr lang="de-DE" sz="900" dirty="0">
                <a:latin typeface="+mj-lt"/>
              </a:rPr>
              <a:t>Arbeitszufriedenheit steigern (Fluktuation senken)</a:t>
            </a:r>
            <a:endParaRPr lang="de-CH" sz="900" dirty="0">
              <a:latin typeface="+mj-lt"/>
            </a:endParaRPr>
          </a:p>
        </p:txBody>
      </p:sp>
      <p:sp>
        <p:nvSpPr>
          <p:cNvPr id="4" name="Textfeld 3"/>
          <p:cNvSpPr txBox="1"/>
          <p:nvPr/>
        </p:nvSpPr>
        <p:spPr>
          <a:xfrm>
            <a:off x="1288217" y="5816491"/>
            <a:ext cx="737992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1200" i="1" baseline="30000" dirty="0" smtClean="0">
                <a:latin typeface="+mj-lt"/>
              </a:rPr>
              <a:t>1</a:t>
            </a:r>
            <a:r>
              <a:rPr lang="de-CH" sz="1200" i="1" dirty="0" smtClean="0">
                <a:latin typeface="+mj-lt"/>
              </a:rPr>
              <a:t> Source: Adaptiert aus </a:t>
            </a:r>
            <a:r>
              <a:rPr lang="de-CH" sz="1200" i="1" dirty="0" err="1" smtClean="0">
                <a:latin typeface="+mj-lt"/>
              </a:rPr>
              <a:t>Striebeck</a:t>
            </a:r>
            <a:r>
              <a:rPr lang="de-CH" sz="1200" i="1" dirty="0" smtClean="0">
                <a:latin typeface="+mj-lt"/>
              </a:rPr>
              <a:t>, Mark. </a:t>
            </a:r>
            <a:r>
              <a:rPr lang="en-US" sz="1200" i="1" dirty="0" smtClean="0">
                <a:latin typeface="+mj-lt"/>
              </a:rPr>
              <a:t>Developer </a:t>
            </a:r>
            <a:r>
              <a:rPr lang="en-US" sz="1200" i="1" dirty="0">
                <a:latin typeface="+mj-lt"/>
              </a:rPr>
              <a:t>testing, from the dark ages to the age of enlightenment</a:t>
            </a:r>
            <a:r>
              <a:rPr lang="de-CH" sz="1200" i="1" dirty="0" smtClean="0">
                <a:latin typeface="+mj-lt"/>
              </a:rPr>
              <a:t>, </a:t>
            </a:r>
            <a:r>
              <a:rPr lang="de-CH" sz="1200" i="1" dirty="0" err="1" smtClean="0">
                <a:latin typeface="+mj-lt"/>
              </a:rPr>
              <a:t>XPDay</a:t>
            </a:r>
            <a:r>
              <a:rPr lang="de-CH" sz="1200" i="1" dirty="0" smtClean="0">
                <a:latin typeface="+mj-lt"/>
              </a:rPr>
              <a:t> 2009, https</a:t>
            </a:r>
            <a:r>
              <a:rPr lang="de-CH" sz="1200" i="1" dirty="0">
                <a:latin typeface="+mj-lt"/>
              </a:rPr>
              <a:t>://gojko.net/2009/12/07/improving-testing-practices-at-google/</a:t>
            </a:r>
          </a:p>
        </p:txBody>
      </p:sp>
      <p:sp>
        <p:nvSpPr>
          <p:cNvPr id="16" name="Textfeld 15"/>
          <p:cNvSpPr txBox="1"/>
          <p:nvPr/>
        </p:nvSpPr>
        <p:spPr>
          <a:xfrm>
            <a:off x="2434293" y="4312436"/>
            <a:ext cx="429626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1300" dirty="0" smtClean="0">
                <a:latin typeface="+mj-lt"/>
              </a:rPr>
              <a:t>$5</a:t>
            </a:r>
            <a:endParaRPr lang="de-CH" sz="1300" dirty="0">
              <a:latin typeface="+mj-lt"/>
            </a:endParaRPr>
          </a:p>
        </p:txBody>
      </p:sp>
      <p:sp>
        <p:nvSpPr>
          <p:cNvPr id="17" name="Textfeld 16"/>
          <p:cNvSpPr txBox="1"/>
          <p:nvPr/>
        </p:nvSpPr>
        <p:spPr>
          <a:xfrm>
            <a:off x="3327540" y="4003335"/>
            <a:ext cx="583070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1300" dirty="0" smtClean="0">
                <a:latin typeface="+mj-lt"/>
              </a:rPr>
              <a:t>$50</a:t>
            </a:r>
            <a:endParaRPr lang="de-CH" sz="1300" dirty="0">
              <a:latin typeface="+mj-lt"/>
            </a:endParaRPr>
          </a:p>
        </p:txBody>
      </p:sp>
      <p:sp>
        <p:nvSpPr>
          <p:cNvPr id="18" name="Textfeld 17"/>
          <p:cNvSpPr txBox="1"/>
          <p:nvPr/>
        </p:nvSpPr>
        <p:spPr>
          <a:xfrm>
            <a:off x="4153874" y="3508898"/>
            <a:ext cx="583070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1300" dirty="0" smtClean="0">
                <a:latin typeface="+mj-lt"/>
              </a:rPr>
              <a:t>$500</a:t>
            </a:r>
            <a:endParaRPr lang="de-CH" sz="1300" dirty="0">
              <a:latin typeface="+mj-lt"/>
            </a:endParaRPr>
          </a:p>
        </p:txBody>
      </p:sp>
      <p:sp>
        <p:nvSpPr>
          <p:cNvPr id="19" name="Textfeld 18"/>
          <p:cNvSpPr txBox="1"/>
          <p:nvPr/>
        </p:nvSpPr>
        <p:spPr>
          <a:xfrm>
            <a:off x="4923039" y="1768781"/>
            <a:ext cx="682088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1300" dirty="0" smtClean="0">
                <a:latin typeface="+mj-lt"/>
              </a:rPr>
              <a:t>$5000</a:t>
            </a:r>
            <a:endParaRPr lang="de-CH" sz="13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088519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67747" y="337022"/>
            <a:ext cx="7759864" cy="989013"/>
          </a:xfrm>
        </p:spPr>
        <p:txBody>
          <a:bodyPr/>
          <a:lstStyle/>
          <a:p>
            <a:r>
              <a:rPr lang="de-CH" sz="2800" dirty="0" smtClean="0"/>
              <a:t>Re</a:t>
            </a:r>
            <a:r>
              <a:rPr lang="de-CH" sz="2800" dirty="0" smtClean="0">
                <a:solidFill>
                  <a:schemeClr val="accent6"/>
                </a:solidFill>
              </a:rPr>
              <a:t>t</a:t>
            </a:r>
            <a:r>
              <a:rPr lang="de-CH" sz="2800" dirty="0" smtClean="0"/>
              <a:t>urn on Investment – Anwenderakzeptanz</a:t>
            </a:r>
            <a:endParaRPr lang="de-CH" sz="2800" dirty="0"/>
          </a:p>
        </p:txBody>
      </p:sp>
      <p:sp>
        <p:nvSpPr>
          <p:cNvPr id="30" name="Textfeld 29"/>
          <p:cNvSpPr txBox="1"/>
          <p:nvPr/>
        </p:nvSpPr>
        <p:spPr>
          <a:xfrm>
            <a:off x="1677858" y="3003825"/>
            <a:ext cx="283380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2000" dirty="0" smtClean="0">
                <a:latin typeface="+mj-lt"/>
              </a:rPr>
              <a:t>der </a:t>
            </a:r>
            <a:r>
              <a:rPr lang="de-CH" sz="2000" dirty="0">
                <a:latin typeface="+mj-lt"/>
              </a:rPr>
              <a:t>Projekte scheitern an </a:t>
            </a:r>
            <a:r>
              <a:rPr lang="de-CH" sz="2000" dirty="0" smtClean="0">
                <a:latin typeface="+mj-lt"/>
              </a:rPr>
              <a:t>fehlender Benutzerakzeptanz</a:t>
            </a:r>
            <a:r>
              <a:rPr lang="de-CH" sz="2000" baseline="30000" dirty="0" smtClean="0">
                <a:latin typeface="+mj-lt"/>
              </a:rPr>
              <a:t>1</a:t>
            </a:r>
            <a:endParaRPr lang="de-CH" sz="2000" dirty="0">
              <a:latin typeface="+mj-lt"/>
            </a:endParaRPr>
          </a:p>
        </p:txBody>
      </p:sp>
      <p:sp>
        <p:nvSpPr>
          <p:cNvPr id="31" name="Textfeld 30"/>
          <p:cNvSpPr txBox="1"/>
          <p:nvPr/>
        </p:nvSpPr>
        <p:spPr>
          <a:xfrm>
            <a:off x="2167557" y="2213825"/>
            <a:ext cx="80182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>
                <a:latin typeface="+mj-lt"/>
              </a:rPr>
              <a:t>70</a:t>
            </a:r>
            <a:r>
              <a:rPr lang="de-CH" dirty="0" smtClean="0">
                <a:latin typeface="+mj-lt"/>
              </a:rPr>
              <a:t>%</a:t>
            </a:r>
            <a:endParaRPr lang="de-CH" dirty="0">
              <a:latin typeface="+mj-lt"/>
            </a:endParaRPr>
          </a:p>
        </p:txBody>
      </p:sp>
      <p:sp>
        <p:nvSpPr>
          <p:cNvPr id="37" name="Textfeld 36"/>
          <p:cNvSpPr txBox="1"/>
          <p:nvPr/>
        </p:nvSpPr>
        <p:spPr>
          <a:xfrm>
            <a:off x="5469373" y="3003825"/>
            <a:ext cx="2833803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2000" dirty="0">
                <a:latin typeface="+mj-lt"/>
              </a:rPr>
              <a:t>sind der Meinung, dass Benutzerakzeptanz </a:t>
            </a:r>
            <a:r>
              <a:rPr lang="de-CH" sz="2000" dirty="0" smtClean="0">
                <a:latin typeface="+mj-lt"/>
              </a:rPr>
              <a:t>ein Schlüsselfaktor ist  </a:t>
            </a:r>
            <a:r>
              <a:rPr lang="de-CH" sz="2000" dirty="0">
                <a:latin typeface="+mj-lt"/>
              </a:rPr>
              <a:t>im </a:t>
            </a:r>
            <a:r>
              <a:rPr lang="de-CH" sz="2000" dirty="0" smtClean="0">
                <a:latin typeface="+mj-lt"/>
              </a:rPr>
              <a:t>Gegensatz zur </a:t>
            </a:r>
            <a:r>
              <a:rPr lang="de-CH" sz="2000" dirty="0">
                <a:latin typeface="+mj-lt"/>
              </a:rPr>
              <a:t>Software Funktionalität (16%) </a:t>
            </a:r>
            <a:r>
              <a:rPr lang="de-CH" sz="2000" baseline="30000" dirty="0">
                <a:latin typeface="+mj-lt"/>
              </a:rPr>
              <a:t>2</a:t>
            </a:r>
            <a:endParaRPr lang="de-CH" sz="2000" dirty="0">
              <a:latin typeface="+mj-lt"/>
            </a:endParaRPr>
          </a:p>
        </p:txBody>
      </p:sp>
      <p:sp>
        <p:nvSpPr>
          <p:cNvPr id="38" name="Textfeld 37"/>
          <p:cNvSpPr txBox="1"/>
          <p:nvPr/>
        </p:nvSpPr>
        <p:spPr>
          <a:xfrm>
            <a:off x="5959072" y="2213825"/>
            <a:ext cx="80182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 smtClean="0">
                <a:latin typeface="+mj-lt"/>
              </a:rPr>
              <a:t>72%</a:t>
            </a:r>
            <a:endParaRPr lang="de-CH" dirty="0">
              <a:latin typeface="+mj-lt"/>
            </a:endParaRPr>
          </a:p>
        </p:txBody>
      </p:sp>
      <p:cxnSp>
        <p:nvCxnSpPr>
          <p:cNvPr id="41" name="Gerader Verbinder 40"/>
          <p:cNvCxnSpPr/>
          <p:nvPr/>
        </p:nvCxnSpPr>
        <p:spPr bwMode="auto">
          <a:xfrm>
            <a:off x="4952242" y="2079484"/>
            <a:ext cx="0" cy="2861460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chemeClr val="bg1">
                <a:lumMod val="6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46" name="Grafik 4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89162" y="1801473"/>
            <a:ext cx="1170533" cy="1286367"/>
          </a:xfrm>
          <a:prstGeom prst="rect">
            <a:avLst/>
          </a:prstGeom>
        </p:spPr>
      </p:pic>
      <p:pic>
        <p:nvPicPr>
          <p:cNvPr id="47" name="Grafik 4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85476" y="1706976"/>
            <a:ext cx="1585097" cy="1475360"/>
          </a:xfrm>
          <a:prstGeom prst="rect">
            <a:avLst/>
          </a:prstGeom>
        </p:spPr>
      </p:pic>
      <p:sp>
        <p:nvSpPr>
          <p:cNvPr id="10" name="Textfeld 9"/>
          <p:cNvSpPr txBox="1"/>
          <p:nvPr/>
        </p:nvSpPr>
        <p:spPr>
          <a:xfrm>
            <a:off x="1291015" y="5752229"/>
            <a:ext cx="5725605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1100" i="1" baseline="30000" dirty="0" smtClean="0">
                <a:latin typeface="+mj-lt"/>
              </a:rPr>
              <a:t>1</a:t>
            </a:r>
            <a:r>
              <a:rPr lang="de-CH" sz="1100" i="1" dirty="0" smtClean="0">
                <a:latin typeface="+mj-lt"/>
              </a:rPr>
              <a:t> Forrester Research (2008), Report: ‘Rich Internet </a:t>
            </a:r>
            <a:r>
              <a:rPr lang="de-CH" sz="1100" i="1" dirty="0" err="1" smtClean="0">
                <a:latin typeface="+mj-lt"/>
              </a:rPr>
              <a:t>Application</a:t>
            </a:r>
            <a:r>
              <a:rPr lang="de-CH" sz="1100" i="1" dirty="0" smtClean="0">
                <a:latin typeface="+mj-lt"/>
              </a:rPr>
              <a:t> Errors </a:t>
            </a:r>
            <a:r>
              <a:rPr lang="de-CH" sz="1100" i="1" dirty="0" err="1" smtClean="0">
                <a:latin typeface="+mj-lt"/>
              </a:rPr>
              <a:t>to</a:t>
            </a:r>
            <a:r>
              <a:rPr lang="de-CH" sz="1100" i="1" dirty="0" smtClean="0">
                <a:latin typeface="+mj-lt"/>
              </a:rPr>
              <a:t> </a:t>
            </a:r>
            <a:r>
              <a:rPr lang="de-CH" sz="1100" i="1" dirty="0" err="1" smtClean="0">
                <a:latin typeface="+mj-lt"/>
              </a:rPr>
              <a:t>Avoid</a:t>
            </a:r>
            <a:r>
              <a:rPr lang="de-CH" sz="1100" i="1" dirty="0" smtClean="0">
                <a:latin typeface="+mj-lt"/>
              </a:rPr>
              <a:t>’</a:t>
            </a:r>
          </a:p>
          <a:p>
            <a:r>
              <a:rPr lang="de-CH" sz="1100" i="1" baseline="30000" dirty="0" smtClean="0">
                <a:latin typeface="+mj-lt"/>
              </a:rPr>
              <a:t>2</a:t>
            </a:r>
            <a:r>
              <a:rPr lang="de-CH" sz="1100" i="1" dirty="0" smtClean="0">
                <a:latin typeface="+mj-lt"/>
              </a:rPr>
              <a:t> </a:t>
            </a:r>
            <a:r>
              <a:rPr lang="de-CH" sz="1100" i="1" dirty="0" err="1" smtClean="0">
                <a:latin typeface="+mj-lt"/>
              </a:rPr>
              <a:t>NeoChange</a:t>
            </a:r>
            <a:r>
              <a:rPr lang="de-CH" sz="1100" i="1" dirty="0" smtClean="0">
                <a:latin typeface="+mj-lt"/>
              </a:rPr>
              <a:t>, </a:t>
            </a:r>
            <a:r>
              <a:rPr lang="de-CH" sz="1100" i="1" dirty="0" err="1" smtClean="0">
                <a:latin typeface="+mj-lt"/>
              </a:rPr>
              <a:t>Sandhill</a:t>
            </a:r>
            <a:r>
              <a:rPr lang="de-CH" sz="1100" i="1" dirty="0" smtClean="0">
                <a:latin typeface="+mj-lt"/>
              </a:rPr>
              <a:t> </a:t>
            </a:r>
            <a:r>
              <a:rPr lang="de-CH" sz="1100" i="1" dirty="0" err="1" smtClean="0">
                <a:latin typeface="+mj-lt"/>
              </a:rPr>
              <a:t>and</a:t>
            </a:r>
            <a:r>
              <a:rPr lang="de-CH" sz="1100" i="1" dirty="0" smtClean="0">
                <a:latin typeface="+mj-lt"/>
              </a:rPr>
              <a:t> </a:t>
            </a:r>
            <a:r>
              <a:rPr lang="de-CH" sz="1100" i="1" dirty="0" err="1" smtClean="0">
                <a:latin typeface="+mj-lt"/>
              </a:rPr>
              <a:t>the</a:t>
            </a:r>
            <a:r>
              <a:rPr lang="de-CH" sz="1100" i="1" dirty="0" smtClean="0">
                <a:latin typeface="+mj-lt"/>
              </a:rPr>
              <a:t> TSIA (2009), </a:t>
            </a:r>
            <a:r>
              <a:rPr lang="de-CH" sz="1100" i="1" dirty="0" err="1" smtClean="0">
                <a:latin typeface="+mj-lt"/>
              </a:rPr>
              <a:t>Realizing</a:t>
            </a:r>
            <a:r>
              <a:rPr lang="de-CH" sz="1100" i="1" dirty="0" smtClean="0">
                <a:latin typeface="+mj-lt"/>
              </a:rPr>
              <a:t> Value in Enterprise Software</a:t>
            </a:r>
          </a:p>
          <a:p>
            <a:r>
              <a:rPr lang="de-CH" sz="1100" i="1" dirty="0" smtClean="0">
                <a:latin typeface="+mj-lt"/>
              </a:rPr>
              <a:t>Visualisierung: experiencedynamics.com</a:t>
            </a:r>
            <a:endParaRPr lang="de-CH" sz="1100" i="1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279783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HERMES_Präsentationsfolie_d">
  <a:themeElements>
    <a:clrScheme name="Präsentationsfolie EPA-PSB_d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räsentationsfolie EPA-PSB_d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CH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CH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pitchFamily="18" charset="0"/>
          </a:defRPr>
        </a:defPPr>
      </a:lstStyle>
    </a:lnDef>
  </a:objectDefaults>
  <a:extraClrSchemeLst>
    <a:extraClrScheme>
      <a:clrScheme name="Präsentationsfolie EPA-PSB_d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äsentationsfolie EPA-PSB_d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äsentationsfolie EPA-PSB_d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äsentationsfolie EPA-PSB_d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äsentationsfolie EPA-PSB_d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äsentationsfolie EPA-PSB_d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äsentationsfolie EPA-PSB_d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äsentationsfolie EPA-PSB_d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äsentationsfolie EPA-PSB_d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äsentationsfolie EPA-PSB_d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äsentationsfolie EPA-PSB_d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äsentationsfolie EPA-PSB_d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Projekt Management Dokument" ma:contentTypeID="0x01010042AA578C1F2AEA449886D6CC0B96CFC301010088425E728550DB40A8AAB217BB57FBD4" ma:contentTypeVersion="2" ma:contentTypeDescription="Ein neues Projekt Management Dokument erstellen" ma:contentTypeScope="" ma:versionID="42e6fdb8b3a8174e8af51a1fd906c453">
  <xsd:schema xmlns:xsd="http://www.w3.org/2001/XMLSchema" xmlns:p="http://schemas.microsoft.com/office/2006/metadata/properties" xmlns:ns1="http://schemas.microsoft.com/sharepoint/v3" xmlns:ns2="e79f34d3-9e40-44df-b081-d93ddc4e6e2d" targetNamespace="http://schemas.microsoft.com/office/2006/metadata/properties" ma:root="true" ma:fieldsID="75804dbb323a28e78ea6b78572c3007f" ns1:_="" ns2:_="">
    <xsd:import namespace="http://schemas.microsoft.com/sharepoint/v3"/>
    <xsd:import namespace="e79f34d3-9e40-44df-b081-d93ddc4e6e2d"/>
    <xsd:element name="properties">
      <xsd:complexType>
        <xsd:sequence>
          <xsd:element name="documentManagement">
            <xsd:complexType>
              <xsd:all>
                <xsd:element ref="ns1:vosDocVer" minOccurs="0"/>
                <xsd:element ref="ns1:vosDocOrganisation" minOccurs="0"/>
                <xsd:element ref="ns1:vosDocOrganisationShort" minOccurs="0"/>
                <xsd:element ref="ns1:vosDocState" minOccurs="0"/>
                <xsd:element ref="ns1:vosProjectDeliverable" minOccurs="0"/>
                <xsd:element ref="ns1:vosDocClassification" minOccurs="0"/>
                <xsd:element ref="ns1:vosProjectPhase"/>
                <xsd:element ref="ns1:vosProjectName" minOccurs="0"/>
                <xsd:element ref="ns1:vosProjectShort" minOccurs="0"/>
                <xsd:element ref="ns1:vosProjectNr" minOccurs="0"/>
                <xsd:element ref="ns1:vosProjectLead" minOccurs="0"/>
                <xsd:element ref="ns1:vosProjectCustomer" minOccurs="0"/>
                <xsd:element ref="ns1:vosProjectMgmtActivity" minOccurs="0"/>
                <xsd:element ref="ns2:Arbeitspaket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http://schemas.microsoft.com/sharepoint/v3" elementFormDefault="qualified">
    <xsd:import namespace="http://schemas.microsoft.com/office/2006/documentManagement/types"/>
    <xsd:element name="vosDocVer" ma:index="8" nillable="true" ma:displayName="Dok Version" ma:default="" ma:internalName="vosDocVer">
      <xsd:simpleType>
        <xsd:restriction base="dms:Text"/>
      </xsd:simpleType>
    </xsd:element>
    <xsd:element name="vosDocOrganisation" ma:index="9" nillable="true" ma:displayName="Organisation" ma:default="" ma:internalName="vosDocOrganisation">
      <xsd:simpleType>
        <xsd:restriction base="dms:Text"/>
      </xsd:simpleType>
    </xsd:element>
    <xsd:element name="vosDocOrganisationShort" ma:index="10" nillable="true" ma:displayName="Organisation Abkürzung" ma:default="" ma:internalName="vosDocOrganisationShort">
      <xsd:simpleType>
        <xsd:restriction base="dms:Text"/>
      </xsd:simpleType>
    </xsd:element>
    <xsd:element name="vosDocState" ma:index="11" nillable="true" ma:displayName="Dokument Status" ma:default="in Arbeit" ma:internalName="vosDocState">
      <xsd:simpleType>
        <xsd:restriction base="dms:Choice">
          <xsd:enumeration value="in Arbeit"/>
          <xsd:enumeration value="zur Prüfung"/>
          <xsd:enumeration value="genehmigt zur Nutzung"/>
        </xsd:restriction>
      </xsd:simpleType>
    </xsd:element>
    <xsd:element name="vosProjectDeliverable" ma:index="12" nillable="true" ma:displayName="Ergebnistyp" ma:default="" ma:internalName="vosProjectDeliverable">
      <xsd:simpleType>
        <xsd:restriction base="dms:Choice">
          <xsd:enumeration value="Anwendungshandbuch"/>
          <xsd:enumeration value="Arbeitsauftrag"/>
          <xsd:enumeration value="Ausbildungskonzept"/>
          <xsd:enumeration value="Bedarfsanforderung"/>
          <xsd:enumeration value="Bericht"/>
          <xsd:enumeration value="Betriebshandbuch"/>
          <xsd:enumeration value="Einführungskonzept"/>
          <xsd:enumeration value="Evaluationsbericht"/>
          <xsd:enumeration value="Kriterienkatalog"/>
          <xsd:enumeration value="Lösungsvorschläge"/>
          <xsd:enumeration value="Offerte"/>
          <xsd:enumeration value="Organisationshandbuch"/>
          <xsd:enumeration value="Parametrisierungskonzept"/>
          <xsd:enumeration value="Pflichtenheft"/>
          <xsd:enumeration value="Projektantrag"/>
          <xsd:enumeration value="Projektentscheide"/>
          <xsd:enumeration value="Projekterfahrungen"/>
          <xsd:enumeration value="Projekthandbuch"/>
          <xsd:enumeration value="Projektplan"/>
          <xsd:enumeration value="Protokoll"/>
          <xsd:enumeration value="Prototyp"/>
          <xsd:enumeration value="Prozess- und Organisationsbeschreibung"/>
          <xsd:enumeration value="Supporthandbuch"/>
          <xsd:enumeration value="Systemanforderungen"/>
          <xsd:enumeration value="Systemarchitektur"/>
          <xsd:enumeration value="Systemziele"/>
          <xsd:enumeration value="Vertrag"/>
          <xsd:enumeration value="Wirtschaftlichkeit"/>
        </xsd:restriction>
      </xsd:simpleType>
    </xsd:element>
    <xsd:element name="vosDocClassification" ma:index="13" nillable="true" ma:displayName="Klassifizierung" ma:default="nicht klassiert" ma:internalName="vosDocClassification">
      <xsd:simpleType>
        <xsd:restriction base="dms:Choice">
          <xsd:enumeration value="nicht klassiert"/>
          <xsd:enumeration value="intern"/>
          <xsd:enumeration value="vetraulich"/>
        </xsd:restriction>
      </xsd:simpleType>
    </xsd:element>
    <xsd:element name="vosProjectPhase" ma:index="14" ma:displayName="Projektphase" ma:format="Dropdown" ma:internalName="vosProjectPhase">
      <xsd:simpleType>
        <xsd:restriction base="dms:Choice">
          <xsd:enumeration value="Initalisierung"/>
          <xsd:enumeration value="Voranalyse"/>
          <xsd:enumeration value="Konzept"/>
          <xsd:enumeration value="Realisierung"/>
          <xsd:enumeration value="Implementation"/>
          <xsd:enumeration value="Einführung"/>
          <xsd:enumeration value="Abschluss"/>
        </xsd:restriction>
      </xsd:simpleType>
    </xsd:element>
    <xsd:element name="vosProjectName" ma:index="15" nillable="true" ma:displayName="Projektname" ma:default="HERMES 5" ma:internalName="vosProjectName">
      <xsd:simpleType>
        <xsd:restriction base="dms:Text">
          <xsd:maxLength value="255"/>
        </xsd:restriction>
      </xsd:simpleType>
    </xsd:element>
    <xsd:element name="vosProjectShort" ma:index="16" nillable="true" ma:displayName="Projektabkürzung" ma:default="" ma:internalName="vosProjectShort">
      <xsd:simpleType>
        <xsd:restriction base="dms:Text"/>
      </xsd:simpleType>
    </xsd:element>
    <xsd:element name="vosProjectNr" ma:index="17" nillable="true" ma:displayName="Projektnummer" ma:default="" ma:internalName="vosProjectNr">
      <xsd:simpleType>
        <xsd:restriction base="dms:Text"/>
      </xsd:simpleType>
    </xsd:element>
    <xsd:element name="vosProjectLead" ma:index="18" nillable="true" ma:displayName="Projektleiter" ma:default="" ma:internalName="vosProjectLead">
      <xsd:simpleType>
        <xsd:restriction base="dms:Text"/>
      </xsd:simpleType>
    </xsd:element>
    <xsd:element name="vosProjectCustomer" ma:index="19" nillable="true" ma:displayName="Auftraggeber" ma:default="" ma:internalName="vosProjectCustomer">
      <xsd:simpleType>
        <xsd:restriction base="dms:Text"/>
      </xsd:simpleType>
    </xsd:element>
    <xsd:element name="vosProjectMgmtActivity" ma:index="20" nillable="true" ma:displayName="Projektführung" ma:default="" ma:internalName="vosProjectMgmtActivity">
      <xsd:simpleType>
        <xsd:restriction base="dms:Choice">
          <xsd:enumeration value="Projektmanagement"/>
          <xsd:enumeration value="Risikomanagement"/>
          <xsd:enumeration value="Qualitätssicherung"/>
          <xsd:enumeration value="Konfigurationsmanagement"/>
          <xsd:enumeration value="Projektmarketing"/>
        </xsd:restriction>
      </xsd:simpleType>
    </xsd:element>
  </xsd:schema>
  <xsd:schema xmlns:xsd="http://www.w3.org/2001/XMLSchema" xmlns:dms="http://schemas.microsoft.com/office/2006/documentManagement/types" targetNamespace="e79f34d3-9e40-44df-b081-d93ddc4e6e2d" elementFormDefault="qualified">
    <xsd:import namespace="http://schemas.microsoft.com/office/2006/documentManagement/types"/>
    <xsd:element name="Arbeitspaket" ma:index="21" nillable="true" ma:displayName="Arbeitspaket" ma:list="{1fe547c4-ed70-414e-8bd4-1ca1c3694b88}" ma:internalName="Arbeitspaket" ma:showField="Title">
      <xsd:simpleType>
        <xsd:restriction base="dms:Lookup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3.xml><?xml version="1.0" encoding="utf-8"?>
<p:properties xmlns:p="http://schemas.microsoft.com/office/2006/metadata/properties" xmlns:xsi="http://www.w3.org/2001/XMLSchema-instance">
  <documentManagement>
    <vosDocOrganisation xmlns="http://schemas.microsoft.com/sharepoint/v3" xsi:nil="true"/>
    <vosDocOrganisationShort xmlns="http://schemas.microsoft.com/sharepoint/v3" xsi:nil="true"/>
    <vosDocState xmlns="http://schemas.microsoft.com/sharepoint/v3">in Arbeit</vosDocState>
    <vosDocVer xmlns="http://schemas.microsoft.com/sharepoint/v3" xsi:nil="true"/>
    <vosProjectDeliverable xmlns="http://schemas.microsoft.com/sharepoint/v3" xsi:nil="true"/>
    <vosDocClassification xmlns="http://schemas.microsoft.com/sharepoint/v3">nicht klassiert</vosDocClassification>
    <vosProjectNr xmlns="http://schemas.microsoft.com/sharepoint/v3" xsi:nil="true"/>
    <Arbeitspaket xmlns="e79f34d3-9e40-44df-b081-d93ddc4e6e2d">22</Arbeitspaket>
    <vosProjectCustomer xmlns="http://schemas.microsoft.com/sharepoint/v3" xsi:nil="true"/>
    <vosProjectPhase xmlns="http://schemas.microsoft.com/sharepoint/v3">Realisierung</vosProjectPhase>
    <vosProjectShort xmlns="http://schemas.microsoft.com/sharepoint/v3" xsi:nil="true"/>
    <vosProjectName xmlns="http://schemas.microsoft.com/sharepoint/v3">HERMES 5</vosProjectName>
    <vosProjectLead xmlns="http://schemas.microsoft.com/sharepoint/v3" xsi:nil="true"/>
    <vosProjectMgmtActivity xmlns="http://schemas.microsoft.com/sharepoint/v3" xsi:nil="true"/>
  </documentManagement>
</p:properties>
</file>

<file path=customXml/itemProps1.xml><?xml version="1.0" encoding="utf-8"?>
<ds:datastoreItem xmlns:ds="http://schemas.openxmlformats.org/officeDocument/2006/customXml" ds:itemID="{1F37659B-A9DA-4D6C-AD07-A286478087EE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341D4A4D-B0B9-4FCB-9004-0A82818B5BA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e79f34d3-9e40-44df-b081-d93ddc4e6e2d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3.xml><?xml version="1.0" encoding="utf-8"?>
<ds:datastoreItem xmlns:ds="http://schemas.openxmlformats.org/officeDocument/2006/customXml" ds:itemID="{D70BC5BE-9635-4508-BF8D-1CCD9CACD181}">
  <ds:schemaRefs>
    <ds:schemaRef ds:uri="http://schemas.microsoft.com/sharepoint/v3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purl.org/dc/elements/1.1/"/>
    <ds:schemaRef ds:uri="http://schemas.microsoft.com/office/2006/metadata/properties"/>
    <ds:schemaRef ds:uri="e79f34d3-9e40-44df-b081-d93ddc4e6e2d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HERMES_Präsentationsfolie_d</Template>
  <TotalTime>0</TotalTime>
  <Words>798</Words>
  <Application>Microsoft Office PowerPoint</Application>
  <PresentationFormat>Bildschirmpräsentation (4:3)</PresentationFormat>
  <Paragraphs>159</Paragraphs>
  <Slides>16</Slides>
  <Notes>5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16</vt:i4>
      </vt:variant>
    </vt:vector>
  </HeadingPairs>
  <TitlesOfParts>
    <vt:vector size="22" baseType="lpstr">
      <vt:lpstr>Arial</vt:lpstr>
      <vt:lpstr>Calibri</vt:lpstr>
      <vt:lpstr>Frutiger 45 Light</vt:lpstr>
      <vt:lpstr>Times</vt:lpstr>
      <vt:lpstr>Times New Roman</vt:lpstr>
      <vt:lpstr>HERMES_Präsentationsfolie_d</vt:lpstr>
      <vt:lpstr>Projektname User Experience </vt:lpstr>
      <vt:lpstr>1.  Begrüssung, Traktanden und Ziele </vt:lpstr>
      <vt:lpstr>Traktanden </vt:lpstr>
      <vt:lpstr>Ziele der Sitzung</vt:lpstr>
      <vt:lpstr>User Experience Definition</vt:lpstr>
      <vt:lpstr>Missverständnisse über UX</vt:lpstr>
      <vt:lpstr>User Experience Ebenen</vt:lpstr>
      <vt:lpstr>Warum ist UX wichtig</vt:lpstr>
      <vt:lpstr>Return on Investment – Anwenderakzeptanz</vt:lpstr>
      <vt:lpstr>Return on Investment – Softwareentwicklung Ineffizienzen</vt:lpstr>
      <vt:lpstr>UX / AX Relevanzanalyse</vt:lpstr>
      <vt:lpstr>UX Vorgehensmodell &amp; Integration im Projekt</vt:lpstr>
      <vt:lpstr>Übersicht der Ergebnisse</vt:lpstr>
      <vt:lpstr>UX Aufgaben  </vt:lpstr>
      <vt:lpstr>UX Rollen </vt:lpstr>
      <vt:lpstr>Weiteres Vorgehen </vt:lpstr>
    </vt:vector>
  </TitlesOfParts>
  <Company>Bundesverwaltung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HERMES 5</dc:title>
  <dc:creator>Hélène Mourgue d'Algue</dc:creator>
  <cp:lastModifiedBy>Schuetze Bertram, I4</cp:lastModifiedBy>
  <cp:revision>436</cp:revision>
  <cp:lastPrinted>2003-11-14T16:51:38Z</cp:lastPrinted>
  <dcterms:created xsi:type="dcterms:W3CDTF">2010-03-24T08:06:34Z</dcterms:created>
  <dcterms:modified xsi:type="dcterms:W3CDTF">2017-09-26T15:18:58Z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0x01010042AA578C1F2AEA449886D6CC0B96CFC301010088425E728550DB40A8AAB217BB57FBD4</vt:lpwstr>
  </property>
</Properties>
</file>